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2" r:id="rId8"/>
    <p:sldId id="262" r:id="rId9"/>
    <p:sldId id="263" r:id="rId10"/>
    <p:sldId id="264" r:id="rId11"/>
    <p:sldId id="265" r:id="rId12"/>
    <p:sldId id="266" r:id="rId13"/>
    <p:sldId id="271" r:id="rId14"/>
    <p:sldId id="267" r:id="rId15"/>
    <p:sldId id="268" r:id="rId16"/>
    <p:sldId id="269" r:id="rId17"/>
    <p:sldId id="270" r:id="rId18"/>
    <p:sldId id="273" r:id="rId19"/>
    <p:sldId id="274" r:id="rId20"/>
    <p:sldId id="275" r:id="rId21"/>
    <p:sldId id="276" r:id="rId22"/>
    <p:sldId id="278" r:id="rId23"/>
    <p:sldId id="277" r:id="rId24"/>
    <p:sldId id="279" r:id="rId25"/>
    <p:sldId id="280" r:id="rId26"/>
    <p:sldId id="323" r:id="rId27"/>
    <p:sldId id="281" r:id="rId28"/>
    <p:sldId id="282" r:id="rId29"/>
    <p:sldId id="283" r:id="rId30"/>
    <p:sldId id="284" r:id="rId31"/>
    <p:sldId id="285" r:id="rId32"/>
    <p:sldId id="286" r:id="rId33"/>
    <p:sldId id="324" r:id="rId34"/>
    <p:sldId id="287" r:id="rId35"/>
    <p:sldId id="288" r:id="rId36"/>
    <p:sldId id="289" r:id="rId37"/>
    <p:sldId id="290" r:id="rId38"/>
    <p:sldId id="291" r:id="rId39"/>
    <p:sldId id="292" r:id="rId40"/>
    <p:sldId id="295" r:id="rId41"/>
    <p:sldId id="325" r:id="rId42"/>
    <p:sldId id="296" r:id="rId43"/>
    <p:sldId id="326" r:id="rId44"/>
    <p:sldId id="327" r:id="rId45"/>
    <p:sldId id="297" r:id="rId46"/>
    <p:sldId id="298" r:id="rId47"/>
    <p:sldId id="299" r:id="rId48"/>
    <p:sldId id="328" r:id="rId49"/>
    <p:sldId id="322" r:id="rId50"/>
    <p:sldId id="329" r:id="rId51"/>
    <p:sldId id="331" r:id="rId52"/>
    <p:sldId id="332" r:id="rId53"/>
    <p:sldId id="330" r:id="rId54"/>
    <p:sldId id="333" r:id="rId55"/>
    <p:sldId id="300" r:id="rId56"/>
    <p:sldId id="301" r:id="rId57"/>
    <p:sldId id="302" r:id="rId58"/>
    <p:sldId id="303" r:id="rId59"/>
    <p:sldId id="304" r:id="rId60"/>
    <p:sldId id="305" r:id="rId61"/>
    <p:sldId id="306" r:id="rId62"/>
    <p:sldId id="307" r:id="rId63"/>
    <p:sldId id="308" r:id="rId64"/>
    <p:sldId id="309" r:id="rId65"/>
    <p:sldId id="310" r:id="rId66"/>
    <p:sldId id="311" r:id="rId67"/>
    <p:sldId id="312" r:id="rId68"/>
    <p:sldId id="313" r:id="rId69"/>
    <p:sldId id="314" r:id="rId70"/>
    <p:sldId id="315" r:id="rId71"/>
    <p:sldId id="316" r:id="rId72"/>
    <p:sldId id="317" r:id="rId73"/>
    <p:sldId id="318" r:id="rId74"/>
    <p:sldId id="319" r:id="rId75"/>
    <p:sldId id="320" r:id="rId76"/>
    <p:sldId id="321" r:id="rId7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EAED05F7-DC27-40EA-B9E4-CD1CDDCA0F7B}" type="datetimeFigureOut">
              <a:rPr lang="en-CA" smtClean="0"/>
              <a:t>2019-09-09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5B843E01-97F1-4327-A9D7-91F188EA7BD0}" type="slidenum">
              <a:rPr lang="en-CA" smtClean="0"/>
              <a:t>‹#›</a:t>
            </a:fld>
            <a:endParaRPr lang="en-CA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sz="6600" dirty="0"/>
              <a:t>CSCI 4110</a:t>
            </a:r>
            <a:br>
              <a:rPr lang="en-CA" sz="6600" dirty="0"/>
            </a:br>
            <a:r>
              <a:rPr lang="en-CA" sz="6600" dirty="0"/>
              <a:t>Graphics Hardware</a:t>
            </a:r>
            <a:br>
              <a:rPr lang="en-CA" sz="6600" dirty="0"/>
            </a:br>
            <a:r>
              <a:rPr lang="en-CA" sz="6600" dirty="0"/>
              <a:t>Part One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Mark Green</a:t>
            </a:r>
          </a:p>
          <a:p>
            <a:r>
              <a:rPr lang="en-CA" dirty="0"/>
              <a:t>Faculty of Science</a:t>
            </a:r>
          </a:p>
          <a:p>
            <a:r>
              <a:rPr lang="en-CA" dirty="0"/>
              <a:t>UOIT</a:t>
            </a:r>
          </a:p>
        </p:txBody>
      </p:sp>
    </p:spTree>
    <p:extLst>
      <p:ext uri="{BB962C8B-B14F-4D97-AF65-F5344CB8AC3E}">
        <p14:creationId xmlns:p14="http://schemas.microsoft.com/office/powerpoint/2010/main" val="541632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 double value is 8 bytes, if this crosses a cache line two lines will need to be retrieved from DRAM, twice as long</a:t>
            </a:r>
          </a:p>
          <a:p>
            <a:r>
              <a:rPr lang="en-CA" dirty="0"/>
              <a:t>Make data structures as compact as possible, group items of the same type together</a:t>
            </a:r>
          </a:p>
          <a:p>
            <a:r>
              <a:rPr lang="en-CA" dirty="0"/>
              <a:t>Most compilers will try to do this for you, but you should give them as much help as possible</a:t>
            </a:r>
          </a:p>
        </p:txBody>
      </p:sp>
    </p:spTree>
    <p:extLst>
      <p:ext uri="{BB962C8B-B14F-4D97-AF65-F5344CB8AC3E}">
        <p14:creationId xmlns:p14="http://schemas.microsoft.com/office/powerpoint/2010/main" val="545669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CPUs have changed radically over the past 5 years</a:t>
            </a:r>
          </a:p>
          <a:p>
            <a:r>
              <a:rPr lang="en-CA" dirty="0"/>
              <a:t>For many years we could double CPU speed every three years, improvements in VLSI</a:t>
            </a:r>
          </a:p>
          <a:p>
            <a:r>
              <a:rPr lang="en-CA" dirty="0"/>
              <a:t>Smaller features produced faster chips, but 4 GHz is about the upper limit:</a:t>
            </a:r>
          </a:p>
          <a:p>
            <a:pPr lvl="1"/>
            <a:r>
              <a:rPr lang="en-CA" sz="2400" dirty="0"/>
              <a:t>Features quite small -&gt; quantum effects, easy to destroy features</a:t>
            </a:r>
          </a:p>
          <a:p>
            <a:pPr lvl="1"/>
            <a:r>
              <a:rPr lang="en-CA" sz="2400" dirty="0"/>
              <a:t>Excessive heat generation, can’t cool chip</a:t>
            </a:r>
          </a:p>
          <a:p>
            <a:r>
              <a:rPr lang="en-CA" dirty="0"/>
              <a:t>But we still have chip area, could increase cache sizes, but there is a limit to this</a:t>
            </a:r>
          </a:p>
        </p:txBody>
      </p:sp>
    </p:spTree>
    <p:extLst>
      <p:ext uri="{BB962C8B-B14F-4D97-AF65-F5344CB8AC3E}">
        <p14:creationId xmlns:p14="http://schemas.microsoft.com/office/powerpoint/2010/main" val="2346123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Solution is to have multiple cores, slower processors, but collectively more computational power</a:t>
            </a:r>
          </a:p>
          <a:p>
            <a:r>
              <a:rPr lang="en-CA" dirty="0"/>
              <a:t>Some issues with cache design, but we don’t need to worry about this</a:t>
            </a:r>
          </a:p>
          <a:p>
            <a:r>
              <a:rPr lang="en-CA" dirty="0"/>
              <a:t>Problem is developing programs that use multiple CPUs</a:t>
            </a:r>
          </a:p>
          <a:p>
            <a:r>
              <a:rPr lang="en-CA" dirty="0"/>
              <a:t>Sequential programs are hard to write, parallel ones are much harder</a:t>
            </a:r>
          </a:p>
          <a:p>
            <a:r>
              <a:rPr lang="en-CA" dirty="0"/>
              <a:t>In general this is a difficult problem, but many algorithms parallelize quite easily</a:t>
            </a:r>
          </a:p>
        </p:txBody>
      </p:sp>
    </p:spTree>
    <p:extLst>
      <p:ext uri="{BB962C8B-B14F-4D97-AF65-F5344CB8AC3E}">
        <p14:creationId xmlns:p14="http://schemas.microsoft.com/office/powerpoint/2010/main" val="2131307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CPU – Intel i7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39" y="2255137"/>
            <a:ext cx="7008737" cy="3478119"/>
          </a:xfrm>
        </p:spPr>
      </p:pic>
    </p:spTree>
    <p:extLst>
      <p:ext uri="{BB962C8B-B14F-4D97-AF65-F5344CB8AC3E}">
        <p14:creationId xmlns:p14="http://schemas.microsoft.com/office/powerpoint/2010/main" val="2256842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Ray tracing is the best example</a:t>
            </a:r>
          </a:p>
          <a:p>
            <a:r>
              <a:rPr lang="en-CA" dirty="0"/>
              <a:t>The illumination for each primary ray can be computed independently, the rays don’t interact</a:t>
            </a:r>
          </a:p>
          <a:p>
            <a:r>
              <a:rPr lang="en-CA" dirty="0"/>
              <a:t>Can assign a ray to each core and compute them in parallel</a:t>
            </a:r>
          </a:p>
          <a:p>
            <a:r>
              <a:rPr lang="en-CA" dirty="0"/>
              <a:t>If we have 4 cores this should be 4 times faster, in practice we get very close to this</a:t>
            </a:r>
          </a:p>
          <a:p>
            <a:r>
              <a:rPr lang="en-CA" dirty="0"/>
              <a:t>Other algorithms can also be sped up, but how do we write code that does this?</a:t>
            </a:r>
          </a:p>
        </p:txBody>
      </p:sp>
    </p:spTree>
    <p:extLst>
      <p:ext uri="{BB962C8B-B14F-4D97-AF65-F5344CB8AC3E}">
        <p14:creationId xmlns:p14="http://schemas.microsoft.com/office/powerpoint/2010/main" val="2241055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There are numerous tools for parallel programming, we could use low level APIs like threads</a:t>
            </a:r>
          </a:p>
          <a:p>
            <a:r>
              <a:rPr lang="en-CA" dirty="0"/>
              <a:t>This gives us the greatest amount of control and performance, but development is hard</a:t>
            </a:r>
          </a:p>
          <a:p>
            <a:r>
              <a:rPr lang="en-CA" dirty="0"/>
              <a:t>For many applications this doesn’t pay off</a:t>
            </a:r>
          </a:p>
          <a:p>
            <a:r>
              <a:rPr lang="en-CA" dirty="0"/>
              <a:t>A much higher level solution is </a:t>
            </a:r>
            <a:r>
              <a:rPr lang="en-CA" dirty="0" err="1"/>
              <a:t>OpenMP</a:t>
            </a:r>
            <a:r>
              <a:rPr lang="en-CA" dirty="0"/>
              <a:t>, a rather old standard (&gt;15 years), recently very popular due to multi-core processors</a:t>
            </a:r>
          </a:p>
          <a:p>
            <a:r>
              <a:rPr lang="en-CA" dirty="0"/>
              <a:t>This is a compiler extension, use #pragma statement to suggest parallelism</a:t>
            </a:r>
          </a:p>
          <a:p>
            <a:r>
              <a:rPr lang="en-CA" dirty="0"/>
              <a:t>Very easy to learn package</a:t>
            </a:r>
          </a:p>
        </p:txBody>
      </p:sp>
    </p:spTree>
    <p:extLst>
      <p:ext uri="{BB962C8B-B14F-4D97-AF65-F5344CB8AC3E}">
        <p14:creationId xmlns:p14="http://schemas.microsoft.com/office/powerpoint/2010/main" val="596550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Our previous array example could be parallelized in the following way:</a:t>
            </a:r>
          </a:p>
          <a:p>
            <a:pPr marL="400050" lvl="1" indent="0">
              <a:buNone/>
            </a:pPr>
            <a:r>
              <a:rPr lang="nb-NO" sz="2400" dirty="0"/>
              <a:t>#pragma omp parallel for private(i,j)</a:t>
            </a:r>
            <a:endParaRPr lang="en-CA" sz="2400" dirty="0"/>
          </a:p>
          <a:p>
            <a:pPr marL="400050" lvl="1" indent="0">
              <a:buNone/>
            </a:pPr>
            <a:r>
              <a:rPr lang="en-CA" sz="2400" dirty="0"/>
              <a:t>for(</a:t>
            </a:r>
            <a:r>
              <a:rPr lang="en-CA" sz="2400" dirty="0" err="1"/>
              <a:t>i</a:t>
            </a:r>
            <a:r>
              <a:rPr lang="en-CA" sz="2400" dirty="0"/>
              <a:t>=0; </a:t>
            </a:r>
            <a:r>
              <a:rPr lang="en-CA" sz="2400" dirty="0" err="1"/>
              <a:t>i</a:t>
            </a:r>
            <a:r>
              <a:rPr lang="en-CA" sz="2400" dirty="0"/>
              <a:t>&lt;N; </a:t>
            </a:r>
            <a:r>
              <a:rPr lang="en-CA" sz="2400" dirty="0" err="1"/>
              <a:t>i</a:t>
            </a:r>
            <a:r>
              <a:rPr lang="en-CA" sz="2400" dirty="0"/>
              <a:t>++)</a:t>
            </a:r>
          </a:p>
          <a:p>
            <a:pPr marL="400050" lvl="1" indent="0">
              <a:buNone/>
            </a:pPr>
            <a:r>
              <a:rPr lang="en-CA" sz="2400" dirty="0"/>
              <a:t>	for(j=0; j&lt;M; j++) </a:t>
            </a:r>
          </a:p>
          <a:p>
            <a:pPr marL="400050" lvl="1" indent="0">
              <a:buNone/>
            </a:pPr>
            <a:r>
              <a:rPr lang="en-CA" sz="2400" dirty="0"/>
              <a:t>		a[</a:t>
            </a:r>
            <a:r>
              <a:rPr lang="en-CA" sz="2400" dirty="0" err="1"/>
              <a:t>i</a:t>
            </a:r>
            <a:r>
              <a:rPr lang="en-CA" sz="2400" dirty="0"/>
              <a:t>][j] = b[</a:t>
            </a:r>
            <a:r>
              <a:rPr lang="en-CA" sz="2400" dirty="0" err="1"/>
              <a:t>i</a:t>
            </a:r>
            <a:r>
              <a:rPr lang="en-CA" sz="2400" dirty="0"/>
              <a:t>][j]*c[</a:t>
            </a:r>
            <a:r>
              <a:rPr lang="en-CA" sz="2400" dirty="0" err="1"/>
              <a:t>i</a:t>
            </a:r>
            <a:r>
              <a:rPr lang="en-CA" sz="2400" dirty="0"/>
              <a:t>][j]</a:t>
            </a:r>
          </a:p>
          <a:p>
            <a:r>
              <a:rPr lang="en-CA" dirty="0"/>
              <a:t>The compiler will parallelize the for loop right after the #pragma</a:t>
            </a:r>
          </a:p>
          <a:p>
            <a:r>
              <a:rPr lang="en-CA" dirty="0"/>
              <a:t>Compiler switches can turn </a:t>
            </a:r>
            <a:r>
              <a:rPr lang="en-CA" dirty="0" err="1"/>
              <a:t>OpenMP</a:t>
            </a:r>
            <a:r>
              <a:rPr lang="en-CA" dirty="0"/>
              <a:t> on and off simplifying debugging</a:t>
            </a:r>
          </a:p>
        </p:txBody>
      </p:sp>
    </p:spTree>
    <p:extLst>
      <p:ext uri="{BB962C8B-B14F-4D97-AF65-F5344CB8AC3E}">
        <p14:creationId xmlns:p14="http://schemas.microsoft.com/office/powerpoint/2010/main" val="28898319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Graphics Card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High level architecture of a graphics card is shown on the next slide</a:t>
            </a:r>
          </a:p>
          <a:p>
            <a:r>
              <a:rPr lang="en-CA" dirty="0"/>
              <a:t>The heart is the GPU, but the other components are also important</a:t>
            </a:r>
          </a:p>
          <a:p>
            <a:r>
              <a:rPr lang="en-CA" dirty="0"/>
              <a:t>Bus interface: </a:t>
            </a:r>
            <a:r>
              <a:rPr lang="en-CA" dirty="0" err="1"/>
              <a:t>PCIe</a:t>
            </a:r>
            <a:r>
              <a:rPr lang="en-CA" dirty="0"/>
              <a:t> in many cases, everything must go over this bus, geometry, programs and textures</a:t>
            </a:r>
          </a:p>
          <a:p>
            <a:r>
              <a:rPr lang="en-CA" dirty="0"/>
              <a:t>Want to store as much as possible on graphics card, this is controlled by the driver</a:t>
            </a:r>
          </a:p>
          <a:p>
            <a:r>
              <a:rPr lang="en-CA" dirty="0"/>
              <a:t>Try not to thrash between graphics card and main memory, reduce texture sizes</a:t>
            </a:r>
          </a:p>
        </p:txBody>
      </p:sp>
    </p:spTree>
    <p:extLst>
      <p:ext uri="{BB962C8B-B14F-4D97-AF65-F5344CB8AC3E}">
        <p14:creationId xmlns:p14="http://schemas.microsoft.com/office/powerpoint/2010/main" val="2594388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Graphics Card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</p:txBody>
      </p:sp>
      <p:sp>
        <p:nvSpPr>
          <p:cNvPr id="4" name="Rectangle 3"/>
          <p:cNvSpPr/>
          <p:nvPr/>
        </p:nvSpPr>
        <p:spPr>
          <a:xfrm>
            <a:off x="899592" y="2492896"/>
            <a:ext cx="1080120" cy="28083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Bus</a:t>
            </a:r>
          </a:p>
          <a:p>
            <a:pPr algn="ctr"/>
            <a:r>
              <a:rPr lang="en-CA" dirty="0"/>
              <a:t>Interface</a:t>
            </a:r>
          </a:p>
        </p:txBody>
      </p:sp>
      <p:sp>
        <p:nvSpPr>
          <p:cNvPr id="5" name="Rectangle 4"/>
          <p:cNvSpPr/>
          <p:nvPr/>
        </p:nvSpPr>
        <p:spPr>
          <a:xfrm>
            <a:off x="3203848" y="4077072"/>
            <a:ext cx="1944216" cy="1224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GPU</a:t>
            </a:r>
          </a:p>
        </p:txBody>
      </p:sp>
      <p:sp>
        <p:nvSpPr>
          <p:cNvPr id="6" name="Rectangle 5"/>
          <p:cNvSpPr/>
          <p:nvPr/>
        </p:nvSpPr>
        <p:spPr>
          <a:xfrm>
            <a:off x="3203848" y="2276872"/>
            <a:ext cx="194421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DRAM</a:t>
            </a:r>
          </a:p>
        </p:txBody>
      </p:sp>
      <p:sp>
        <p:nvSpPr>
          <p:cNvPr id="7" name="Rectangle 6"/>
          <p:cNvSpPr/>
          <p:nvPr/>
        </p:nvSpPr>
        <p:spPr>
          <a:xfrm>
            <a:off x="5940152" y="4077072"/>
            <a:ext cx="1512168" cy="12241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Video</a:t>
            </a:r>
          </a:p>
        </p:txBody>
      </p:sp>
      <p:cxnSp>
        <p:nvCxnSpPr>
          <p:cNvPr id="9" name="Straight Arrow Connector 8"/>
          <p:cNvCxnSpPr>
            <a:endCxn id="5" idx="1"/>
          </p:cNvCxnSpPr>
          <p:nvPr/>
        </p:nvCxnSpPr>
        <p:spPr>
          <a:xfrm>
            <a:off x="1979712" y="4689140"/>
            <a:ext cx="122413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6" idx="1"/>
          </p:cNvCxnSpPr>
          <p:nvPr/>
        </p:nvCxnSpPr>
        <p:spPr>
          <a:xfrm>
            <a:off x="1979712" y="2852936"/>
            <a:ext cx="122413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2"/>
            <a:endCxn id="5" idx="0"/>
          </p:cNvCxnSpPr>
          <p:nvPr/>
        </p:nvCxnSpPr>
        <p:spPr>
          <a:xfrm>
            <a:off x="4175956" y="3429000"/>
            <a:ext cx="0" cy="64807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148064" y="4689140"/>
            <a:ext cx="7920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8170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Bus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Solution: remove the bus interface, put the GPU on the same chip as the CPU</a:t>
            </a:r>
          </a:p>
          <a:p>
            <a:r>
              <a:rPr lang="en-CA" dirty="0"/>
              <a:t>GPU and CPU share same memory, increased bandwidth</a:t>
            </a:r>
          </a:p>
          <a:p>
            <a:r>
              <a:rPr lang="en-CA" dirty="0"/>
              <a:t>AMD was first to do this with their APU chips</a:t>
            </a:r>
          </a:p>
          <a:p>
            <a:r>
              <a:rPr lang="en-CA" dirty="0"/>
              <a:t>Intel now has consumer chips that do this as well</a:t>
            </a:r>
          </a:p>
          <a:p>
            <a:r>
              <a:rPr lang="en-CA" dirty="0"/>
              <a:t>Mobile: NVidia </a:t>
            </a:r>
            <a:r>
              <a:rPr lang="en-CA" dirty="0" err="1"/>
              <a:t>Tegra</a:t>
            </a:r>
            <a:r>
              <a:rPr lang="en-CA" dirty="0"/>
              <a:t> line of mobile chips, see the next slide</a:t>
            </a:r>
          </a:p>
        </p:txBody>
      </p:sp>
    </p:spTree>
    <p:extLst>
      <p:ext uri="{BB962C8B-B14F-4D97-AF65-F5344CB8AC3E}">
        <p14:creationId xmlns:p14="http://schemas.microsoft.com/office/powerpoint/2010/main" val="514183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 the first course we were just interested in getting something to work, now we want it to work efficiently</a:t>
            </a:r>
          </a:p>
          <a:p>
            <a:r>
              <a:rPr lang="en-CA" dirty="0"/>
              <a:t>This starts with the hardware we are using</a:t>
            </a:r>
          </a:p>
          <a:p>
            <a:r>
              <a:rPr lang="en-CA" dirty="0"/>
              <a:t>The next slide is a high level picture of the hardware components we are interested in</a:t>
            </a:r>
          </a:p>
          <a:p>
            <a:r>
              <a:rPr lang="en-CA" dirty="0"/>
              <a:t>We will discuss each of them in detail</a:t>
            </a:r>
          </a:p>
        </p:txBody>
      </p:sp>
    </p:spTree>
    <p:extLst>
      <p:ext uri="{BB962C8B-B14F-4D97-AF65-F5344CB8AC3E}">
        <p14:creationId xmlns:p14="http://schemas.microsoft.com/office/powerpoint/2010/main" val="18223282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NVidia </a:t>
            </a:r>
            <a:r>
              <a:rPr lang="en-CA" dirty="0" err="1"/>
              <a:t>Tegra</a:t>
            </a:r>
            <a:r>
              <a:rPr lang="en-CA" dirty="0"/>
              <a:t> K1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251" y="1600200"/>
            <a:ext cx="4555497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0894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Most of the chip space on a GPU is devoted to processors, so we need external memory</a:t>
            </a:r>
          </a:p>
          <a:p>
            <a:r>
              <a:rPr lang="en-CA" dirty="0"/>
              <a:t>On lower end cards this is standard DRAM chips, usually DDR3</a:t>
            </a:r>
          </a:p>
          <a:p>
            <a:r>
              <a:rPr lang="en-CA" dirty="0"/>
              <a:t>Higher end cards currently use GDDR5, which is similar to DDR3</a:t>
            </a:r>
          </a:p>
          <a:p>
            <a:r>
              <a:rPr lang="en-CA" dirty="0"/>
              <a:t>GDDR uses the same memory cells as DDR3, but it has a different bus interface</a:t>
            </a:r>
          </a:p>
          <a:p>
            <a:r>
              <a:rPr lang="en-CA" dirty="0"/>
              <a:t>Memory on a graphics card doesn’t co-exist with other devices, so there are fewer constraints on their interface</a:t>
            </a:r>
          </a:p>
        </p:txBody>
      </p:sp>
    </p:spTree>
    <p:extLst>
      <p:ext uri="{BB962C8B-B14F-4D97-AF65-F5344CB8AC3E}">
        <p14:creationId xmlns:p14="http://schemas.microsoft.com/office/powerpoint/2010/main" val="29658508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There are two things that we can do with this:</a:t>
            </a:r>
          </a:p>
          <a:p>
            <a:pPr lvl="1"/>
            <a:r>
              <a:rPr lang="en-CA" sz="2400" dirty="0"/>
              <a:t>A much wider data bus, which increases the overall bandwidth of the memory system</a:t>
            </a:r>
          </a:p>
          <a:p>
            <a:pPr lvl="1"/>
            <a:r>
              <a:rPr lang="en-CA" sz="2400" dirty="0"/>
              <a:t>Higher clock speeds and better clock management</a:t>
            </a:r>
          </a:p>
          <a:p>
            <a:r>
              <a:rPr lang="en-CA" dirty="0"/>
              <a:t>GPUs tend to transfer large chunks of contiguous memory locations, GDDR takes advantage of this</a:t>
            </a:r>
          </a:p>
          <a:p>
            <a:r>
              <a:rPr lang="en-CA" dirty="0"/>
              <a:t>It has deeper row buffers, since the GPU is likely to request adjacent rows of memory</a:t>
            </a:r>
          </a:p>
        </p:txBody>
      </p:sp>
    </p:spTree>
    <p:extLst>
      <p:ext uri="{BB962C8B-B14F-4D97-AF65-F5344CB8AC3E}">
        <p14:creationId xmlns:p14="http://schemas.microsoft.com/office/powerpoint/2010/main" val="941796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Video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 order to display we need a video signal</a:t>
            </a:r>
          </a:p>
          <a:p>
            <a:r>
              <a:rPr lang="en-CA" dirty="0"/>
              <a:t>Convert the frame buffer into a video signal</a:t>
            </a:r>
          </a:p>
          <a:p>
            <a:r>
              <a:rPr lang="en-CA" dirty="0"/>
              <a:t>In early graphics systems the video circuits and the GPU both accessed the same memory, had to share the bandwidth</a:t>
            </a:r>
          </a:p>
          <a:p>
            <a:r>
              <a:rPr lang="en-CA" dirty="0"/>
              <a:t>An early solution was VRAM, two data ports:</a:t>
            </a:r>
          </a:p>
          <a:p>
            <a:pPr lvl="1"/>
            <a:r>
              <a:rPr lang="en-CA" sz="2400" dirty="0"/>
              <a:t>Standard memory port for the GPU</a:t>
            </a:r>
          </a:p>
          <a:p>
            <a:pPr lvl="1"/>
            <a:r>
              <a:rPr lang="en-CA" sz="2400" dirty="0"/>
              <a:t>Shift register based data port for the video circuits</a:t>
            </a:r>
          </a:p>
          <a:p>
            <a:r>
              <a:rPr lang="en-CA" dirty="0"/>
              <a:t>Both ports acted independently</a:t>
            </a:r>
          </a:p>
        </p:txBody>
      </p:sp>
    </p:spTree>
    <p:extLst>
      <p:ext uri="{BB962C8B-B14F-4D97-AF65-F5344CB8AC3E}">
        <p14:creationId xmlns:p14="http://schemas.microsoft.com/office/powerpoint/2010/main" val="3129076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Video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video circuits access a row of pixels at a time, so the shift register interface made sense</a:t>
            </a:r>
          </a:p>
          <a:p>
            <a:r>
              <a:rPr lang="en-CA" dirty="0"/>
              <a:t>Now use double buffering and similar techniques, ping pong chips between GPU and video</a:t>
            </a:r>
          </a:p>
          <a:p>
            <a:r>
              <a:rPr lang="en-CA" dirty="0"/>
              <a:t>With multiple displays can access different areas of memory at the same time</a:t>
            </a:r>
          </a:p>
          <a:p>
            <a:r>
              <a:rPr lang="en-CA" dirty="0"/>
              <a:t>There have been quite a few video standards, many are now obsolete</a:t>
            </a:r>
          </a:p>
          <a:p>
            <a:r>
              <a:rPr lang="en-CA" dirty="0"/>
              <a:t>VGA: the last analogue standard and still going strong, analogue signals for red, green, blue, horizontal sync and vertical sync</a:t>
            </a:r>
          </a:p>
        </p:txBody>
      </p:sp>
    </p:spTree>
    <p:extLst>
      <p:ext uri="{BB962C8B-B14F-4D97-AF65-F5344CB8AC3E}">
        <p14:creationId xmlns:p14="http://schemas.microsoft.com/office/powerpoint/2010/main" val="1656334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Video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VGA is very flexible, so still widely used, can carry higher resolution signals than some of the digital standards</a:t>
            </a:r>
          </a:p>
          <a:p>
            <a:r>
              <a:rPr lang="en-CA" dirty="0"/>
              <a:t>DVI: complicated standard that supports both analogue and digital video signals, on separate pins</a:t>
            </a:r>
          </a:p>
          <a:p>
            <a:r>
              <a:rPr lang="en-CA" dirty="0"/>
              <a:t>All connectors have same basic shape, but can have different pins and different capabilities, can cause confusion</a:t>
            </a:r>
          </a:p>
          <a:p>
            <a:r>
              <a:rPr lang="en-CA" dirty="0"/>
              <a:t>HDMI: use of a more standard connector with fewer pins than DVI, there is some compatibility between the standards</a:t>
            </a:r>
          </a:p>
        </p:txBody>
      </p:sp>
    </p:spTree>
    <p:extLst>
      <p:ext uri="{BB962C8B-B14F-4D97-AF65-F5344CB8AC3E}">
        <p14:creationId xmlns:p14="http://schemas.microsoft.com/office/powerpoint/2010/main" val="40893684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DVI Connectors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700808"/>
            <a:ext cx="2448271" cy="4801858"/>
          </a:xfrm>
        </p:spPr>
      </p:pic>
      <p:sp>
        <p:nvSpPr>
          <p:cNvPr id="5" name="TextBox 4"/>
          <p:cNvSpPr txBox="1"/>
          <p:nvPr/>
        </p:nvSpPr>
        <p:spPr>
          <a:xfrm>
            <a:off x="4572000" y="2492896"/>
            <a:ext cx="30780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Dual Link is used for</a:t>
            </a:r>
          </a:p>
          <a:p>
            <a:r>
              <a:rPr lang="en-CA" dirty="0"/>
              <a:t>increased bandwidth and</a:t>
            </a:r>
          </a:p>
          <a:p>
            <a:r>
              <a:rPr lang="en-CA" dirty="0"/>
              <a:t>not dual monitors.  Used for</a:t>
            </a:r>
          </a:p>
          <a:p>
            <a:r>
              <a:rPr lang="en-CA" dirty="0"/>
              <a:t>higher resolution monitors</a:t>
            </a:r>
          </a:p>
        </p:txBody>
      </p:sp>
    </p:spTree>
    <p:extLst>
      <p:ext uri="{BB962C8B-B14F-4D97-AF65-F5344CB8AC3E}">
        <p14:creationId xmlns:p14="http://schemas.microsoft.com/office/powerpoint/2010/main" val="27975048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Video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HDMI  can carry a wider range of signals, including Ethernet</a:t>
            </a:r>
          </a:p>
          <a:p>
            <a:r>
              <a:rPr lang="en-CA" dirty="0"/>
              <a:t>Supports better two way communications than DVI, has the notion of commands</a:t>
            </a:r>
          </a:p>
          <a:p>
            <a:r>
              <a:rPr lang="en-CA" dirty="0"/>
              <a:t>Display Port: designed to be a replacement for HDMI, but this really hasn’t occurred</a:t>
            </a:r>
          </a:p>
          <a:p>
            <a:r>
              <a:rPr lang="en-CA" dirty="0"/>
              <a:t>Vision: graphics cards and monitor would have display port, use a display port cable between them</a:t>
            </a:r>
          </a:p>
          <a:p>
            <a:r>
              <a:rPr lang="en-CA" dirty="0"/>
              <a:t>This has not happened on the monitor side, common interfaces are VGA, DVI and HDMI</a:t>
            </a:r>
          </a:p>
        </p:txBody>
      </p:sp>
    </p:spTree>
    <p:extLst>
      <p:ext uri="{BB962C8B-B14F-4D97-AF65-F5344CB8AC3E}">
        <p14:creationId xmlns:p14="http://schemas.microsoft.com/office/powerpoint/2010/main" val="7118968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Video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Display port used on video cards and laptops since it takes less space</a:t>
            </a:r>
          </a:p>
          <a:p>
            <a:r>
              <a:rPr lang="en-CA" dirty="0"/>
              <a:t>Can easily get 4 display port connections on a graphics card, but fitting 2 DVI ports can be difficult</a:t>
            </a:r>
          </a:p>
          <a:p>
            <a:r>
              <a:rPr lang="en-CA" dirty="0"/>
              <a:t>This is the main advantage of display port, converters to other standards</a:t>
            </a:r>
          </a:p>
        </p:txBody>
      </p:sp>
    </p:spTree>
    <p:extLst>
      <p:ext uri="{BB962C8B-B14F-4D97-AF65-F5344CB8AC3E}">
        <p14:creationId xmlns:p14="http://schemas.microsoft.com/office/powerpoint/2010/main" val="2873033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This is the meat, where all the action is</a:t>
            </a:r>
          </a:p>
          <a:p>
            <a:r>
              <a:rPr lang="en-CA" dirty="0"/>
              <a:t>“Wheel of Reincarnation”, formulated early in the history of graphics:</a:t>
            </a:r>
          </a:p>
          <a:p>
            <a:pPr marL="457200" lvl="1" indent="0">
              <a:buNone/>
            </a:pPr>
            <a:r>
              <a:rPr lang="en-CA" sz="2400" i="1" dirty="0"/>
              <a:t>Graphics architectures tend to repeat themselves over time.  A period of evolution, over a decade or so, gets us back to where we started.</a:t>
            </a:r>
          </a:p>
          <a:p>
            <a:r>
              <a:rPr lang="en-CA" dirty="0"/>
              <a:t>We have gone from special purpose fixed function graphics devices to fully programmable devices that rival CPUs, and then back again to fixed function …</a:t>
            </a:r>
          </a:p>
          <a:p>
            <a:r>
              <a:rPr lang="en-CA" dirty="0"/>
              <a:t>Special purpose hardware gives us more performance for lower price</a:t>
            </a:r>
          </a:p>
        </p:txBody>
      </p:sp>
    </p:spTree>
    <p:extLst>
      <p:ext uri="{BB962C8B-B14F-4D97-AF65-F5344CB8AC3E}">
        <p14:creationId xmlns:p14="http://schemas.microsoft.com/office/powerpoint/2010/main" val="3826663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</p:txBody>
      </p:sp>
      <p:sp>
        <p:nvSpPr>
          <p:cNvPr id="4" name="Rectangle 3"/>
          <p:cNvSpPr/>
          <p:nvPr/>
        </p:nvSpPr>
        <p:spPr>
          <a:xfrm>
            <a:off x="840501" y="3104964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Memory</a:t>
            </a:r>
          </a:p>
        </p:txBody>
      </p:sp>
      <p:sp>
        <p:nvSpPr>
          <p:cNvPr id="5" name="Rectangle 4"/>
          <p:cNvSpPr/>
          <p:nvPr/>
        </p:nvSpPr>
        <p:spPr>
          <a:xfrm>
            <a:off x="3419872" y="3104964"/>
            <a:ext cx="1440160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CPU</a:t>
            </a:r>
          </a:p>
        </p:txBody>
      </p:sp>
      <p:sp>
        <p:nvSpPr>
          <p:cNvPr id="6" name="Rectangle 5"/>
          <p:cNvSpPr/>
          <p:nvPr/>
        </p:nvSpPr>
        <p:spPr>
          <a:xfrm>
            <a:off x="5868144" y="3104964"/>
            <a:ext cx="1584176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Graphics</a:t>
            </a:r>
          </a:p>
          <a:p>
            <a:pPr algn="ctr"/>
            <a:r>
              <a:rPr lang="en-CA" dirty="0"/>
              <a:t>Card</a:t>
            </a:r>
          </a:p>
        </p:txBody>
      </p:sp>
      <p:sp>
        <p:nvSpPr>
          <p:cNvPr id="7" name="Rectangle 6"/>
          <p:cNvSpPr/>
          <p:nvPr/>
        </p:nvSpPr>
        <p:spPr>
          <a:xfrm>
            <a:off x="5868144" y="4869160"/>
            <a:ext cx="1656184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Display</a:t>
            </a:r>
          </a:p>
        </p:txBody>
      </p:sp>
      <p:cxnSp>
        <p:nvCxnSpPr>
          <p:cNvPr id="9" name="Straight Arrow Connector 8"/>
          <p:cNvCxnSpPr>
            <a:stCxn id="6" idx="2"/>
            <a:endCxn id="7" idx="0"/>
          </p:cNvCxnSpPr>
          <p:nvPr/>
        </p:nvCxnSpPr>
        <p:spPr>
          <a:xfrm>
            <a:off x="6660232" y="3897052"/>
            <a:ext cx="36004" cy="97210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3"/>
            <a:endCxn id="5" idx="1"/>
          </p:cNvCxnSpPr>
          <p:nvPr/>
        </p:nvCxnSpPr>
        <p:spPr>
          <a:xfrm>
            <a:off x="2424677" y="3501008"/>
            <a:ext cx="99519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3"/>
          </p:cNvCxnSpPr>
          <p:nvPr/>
        </p:nvCxnSpPr>
        <p:spPr>
          <a:xfrm>
            <a:off x="4860032" y="3501008"/>
            <a:ext cx="100811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8902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Trade-off between flexibility and performance in computer architecture</a:t>
            </a:r>
          </a:p>
          <a:p>
            <a:r>
              <a:rPr lang="en-CA" dirty="0"/>
              <a:t>If we understand a computation well enough we can build special purpose hardware for it</a:t>
            </a:r>
          </a:p>
          <a:p>
            <a:r>
              <a:rPr lang="en-CA" dirty="0"/>
              <a:t>Brief history of graphics hardware starting around 1981, the start of large scale use of VLSI</a:t>
            </a:r>
          </a:p>
          <a:p>
            <a:r>
              <a:rPr lang="en-CA" dirty="0"/>
              <a:t>James Clark developed a special chip for graphics, called the geometry engine</a:t>
            </a:r>
          </a:p>
          <a:p>
            <a:r>
              <a:rPr lang="en-CA" dirty="0"/>
              <a:t>Observed that there is a lot of floating point computation: matrix, vectors and lighting</a:t>
            </a:r>
          </a:p>
          <a:p>
            <a:r>
              <a:rPr lang="en-CA" dirty="0"/>
              <a:t>Geometry engine performed computations in hardware</a:t>
            </a:r>
          </a:p>
        </p:txBody>
      </p:sp>
    </p:spTree>
    <p:extLst>
      <p:ext uri="{BB962C8B-B14F-4D97-AF65-F5344CB8AC3E}">
        <p14:creationId xmlns:p14="http://schemas.microsoft.com/office/powerpoint/2010/main" val="4057202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SGI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Clark formed a company, Silicon Graphics to make high end graphics workstations with these chips</a:t>
            </a:r>
          </a:p>
          <a:p>
            <a:r>
              <a:rPr lang="en-CA" dirty="0"/>
              <a:t>Around $60,000, but the competition was over $250,000, became very successful</a:t>
            </a:r>
          </a:p>
          <a:p>
            <a:r>
              <a:rPr lang="en-CA" dirty="0"/>
              <a:t>Put the standard graphics pipeline in silicon, first company to do this</a:t>
            </a:r>
          </a:p>
          <a:p>
            <a:r>
              <a:rPr lang="en-CA" dirty="0"/>
              <a:t>This is the same company that gave us OpenGL</a:t>
            </a:r>
          </a:p>
          <a:p>
            <a:r>
              <a:rPr lang="en-CA" dirty="0"/>
              <a:t>As the hardware evolved they made heavy use of microprogramming</a:t>
            </a:r>
          </a:p>
          <a:p>
            <a:r>
              <a:rPr lang="en-CA" dirty="0"/>
              <a:t>Their chips were programmable, but not by users</a:t>
            </a:r>
          </a:p>
        </p:txBody>
      </p:sp>
    </p:spTree>
    <p:extLst>
      <p:ext uri="{BB962C8B-B14F-4D97-AF65-F5344CB8AC3E}">
        <p14:creationId xmlns:p14="http://schemas.microsoft.com/office/powerpoint/2010/main" val="39872242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NVidia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SGI missed the PC revolution, did not see the need to move to low cost systems, moved opposite way</a:t>
            </a:r>
          </a:p>
          <a:p>
            <a:r>
              <a:rPr lang="en-CA" dirty="0"/>
              <a:t>In mid 1990s the key hardware architects left SGI for a new </a:t>
            </a:r>
            <a:r>
              <a:rPr lang="en-CA" dirty="0" err="1"/>
              <a:t>startup</a:t>
            </a:r>
            <a:r>
              <a:rPr lang="en-CA" dirty="0"/>
              <a:t> called NVidia</a:t>
            </a:r>
          </a:p>
          <a:p>
            <a:r>
              <a:rPr lang="en-CA" dirty="0"/>
              <a:t>Initial products duplicated graphics pipeline at much lower cost</a:t>
            </a:r>
          </a:p>
          <a:p>
            <a:r>
              <a:rPr lang="en-CA" dirty="0"/>
              <a:t>Problem: wanted to use more than one texture at a time, started with just two</a:t>
            </a:r>
          </a:p>
          <a:p>
            <a:r>
              <a:rPr lang="en-CA" dirty="0"/>
              <a:t>But, how do we combine the textures, there are many possibilities, too many for a few state variables</a:t>
            </a:r>
          </a:p>
        </p:txBody>
      </p:sp>
    </p:spTree>
    <p:extLst>
      <p:ext uri="{BB962C8B-B14F-4D97-AF65-F5344CB8AC3E}">
        <p14:creationId xmlns:p14="http://schemas.microsoft.com/office/powerpoint/2010/main" val="37233596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SGI Onyx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225" y="1700808"/>
            <a:ext cx="4050775" cy="45259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248" y="1772816"/>
            <a:ext cx="4282586" cy="328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5584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NVidia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Introduced simple programming at the fragment level, texture combiners</a:t>
            </a:r>
          </a:p>
          <a:p>
            <a:r>
              <a:rPr lang="en-CA" dirty="0"/>
              <a:t>A small handful of instruction types, programs could be about 6 instructions long</a:t>
            </a:r>
          </a:p>
          <a:p>
            <a:r>
              <a:rPr lang="en-CA" dirty="0"/>
              <a:t>This was assembly level programming</a:t>
            </a:r>
          </a:p>
          <a:p>
            <a:r>
              <a:rPr lang="en-CA" dirty="0"/>
              <a:t>Started a competition with several other companies, mainly ATI (now part of AMD)</a:t>
            </a:r>
          </a:p>
          <a:p>
            <a:r>
              <a:rPr lang="en-CA" dirty="0"/>
              <a:t>Started adding more instructions and longer programs</a:t>
            </a:r>
          </a:p>
          <a:p>
            <a:r>
              <a:rPr lang="en-CA" dirty="0"/>
              <a:t>Could do standard lighting calculations at the fragment level</a:t>
            </a:r>
          </a:p>
        </p:txBody>
      </p:sp>
    </p:spTree>
    <p:extLst>
      <p:ext uri="{BB962C8B-B14F-4D97-AF65-F5344CB8AC3E}">
        <p14:creationId xmlns:p14="http://schemas.microsoft.com/office/powerpoint/2010/main" val="30906279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There were no branching statements, straight line code</a:t>
            </a:r>
          </a:p>
          <a:p>
            <a:r>
              <a:rPr lang="en-CA" dirty="0"/>
              <a:t>Each instruction was applied to multiple fragments in parallel to achieve high performance</a:t>
            </a:r>
          </a:p>
          <a:p>
            <a:r>
              <a:rPr lang="en-CA" dirty="0"/>
              <a:t>Applied the same idea to floating point computations, a programmable vertex processor</a:t>
            </a:r>
          </a:p>
          <a:p>
            <a:r>
              <a:rPr lang="en-CA" dirty="0"/>
              <a:t>The two processors had very different instruction sets, still programmed in assembler and no branching</a:t>
            </a:r>
          </a:p>
          <a:p>
            <a:r>
              <a:rPr lang="en-CA" dirty="0"/>
              <a:t>Not very easy to program</a:t>
            </a:r>
          </a:p>
          <a:p>
            <a:r>
              <a:rPr lang="en-CA" dirty="0"/>
              <a:t>Early 2000s architecture shown on the next slide</a:t>
            </a:r>
          </a:p>
        </p:txBody>
      </p:sp>
    </p:spTree>
    <p:extLst>
      <p:ext uri="{BB962C8B-B14F-4D97-AF65-F5344CB8AC3E}">
        <p14:creationId xmlns:p14="http://schemas.microsoft.com/office/powerpoint/2010/main" val="3123835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GPU- Early 2000s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</p:txBody>
      </p:sp>
      <p:sp>
        <p:nvSpPr>
          <p:cNvPr id="4" name="Rectangle 3"/>
          <p:cNvSpPr/>
          <p:nvPr/>
        </p:nvSpPr>
        <p:spPr>
          <a:xfrm>
            <a:off x="611560" y="2420888"/>
            <a:ext cx="1080120" cy="3240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Bus</a:t>
            </a:r>
          </a:p>
          <a:p>
            <a:pPr algn="ctr"/>
            <a:r>
              <a:rPr lang="en-CA" dirty="0"/>
              <a:t>Interface</a:t>
            </a:r>
          </a:p>
        </p:txBody>
      </p:sp>
      <p:sp>
        <p:nvSpPr>
          <p:cNvPr id="5" name="Rectangle 4"/>
          <p:cNvSpPr/>
          <p:nvPr/>
        </p:nvSpPr>
        <p:spPr>
          <a:xfrm>
            <a:off x="2267744" y="3140968"/>
            <a:ext cx="1728192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Vertex</a:t>
            </a:r>
          </a:p>
          <a:p>
            <a:pPr algn="ctr"/>
            <a:r>
              <a:rPr lang="en-CA" dirty="0"/>
              <a:t>Processor</a:t>
            </a:r>
          </a:p>
        </p:txBody>
      </p:sp>
      <p:sp>
        <p:nvSpPr>
          <p:cNvPr id="6" name="Rectangle 5"/>
          <p:cNvSpPr/>
          <p:nvPr/>
        </p:nvSpPr>
        <p:spPr>
          <a:xfrm>
            <a:off x="4644008" y="3114716"/>
            <a:ext cx="1584176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Interpolation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6732240" y="3114716"/>
            <a:ext cx="1512168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Fragment</a:t>
            </a:r>
          </a:p>
          <a:p>
            <a:pPr algn="ctr"/>
            <a:r>
              <a:rPr lang="en-CA" dirty="0"/>
              <a:t>Processor</a:t>
            </a:r>
          </a:p>
        </p:txBody>
      </p:sp>
      <p:cxnSp>
        <p:nvCxnSpPr>
          <p:cNvPr id="9" name="Straight Arrow Connector 8"/>
          <p:cNvCxnSpPr>
            <a:endCxn id="5" idx="1"/>
          </p:cNvCxnSpPr>
          <p:nvPr/>
        </p:nvCxnSpPr>
        <p:spPr>
          <a:xfrm>
            <a:off x="1691680" y="3717032"/>
            <a:ext cx="57606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3"/>
            <a:endCxn id="6" idx="1"/>
          </p:cNvCxnSpPr>
          <p:nvPr/>
        </p:nvCxnSpPr>
        <p:spPr>
          <a:xfrm flipV="1">
            <a:off x="3995936" y="3690780"/>
            <a:ext cx="648072" cy="262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7" idx="1"/>
          </p:cNvCxnSpPr>
          <p:nvPr/>
        </p:nvCxnSpPr>
        <p:spPr>
          <a:xfrm>
            <a:off x="6228184" y="3690780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0862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Eventually branching instructions were added, instruction sets became more complicated, longer programs (a whole 128 instructions!)</a:t>
            </a:r>
          </a:p>
          <a:p>
            <a:r>
              <a:rPr lang="en-CA" dirty="0"/>
              <a:t>The two instruction sets started to converge</a:t>
            </a:r>
          </a:p>
          <a:p>
            <a:r>
              <a:rPr lang="en-CA" dirty="0"/>
              <a:t>High level languages started to appear</a:t>
            </a:r>
          </a:p>
          <a:p>
            <a:r>
              <a:rPr lang="en-CA" dirty="0"/>
              <a:t>NVidia produced Cg, the first popular language for GPU programming</a:t>
            </a:r>
          </a:p>
          <a:p>
            <a:r>
              <a:rPr lang="en-CA" dirty="0"/>
              <a:t>This was followed by GLSL, the shading language that is part of the OpenGL standard</a:t>
            </a:r>
          </a:p>
          <a:p>
            <a:r>
              <a:rPr lang="en-CA" dirty="0"/>
              <a:t>Things started to look good</a:t>
            </a:r>
          </a:p>
        </p:txBody>
      </p:sp>
    </p:spTree>
    <p:extLst>
      <p:ext uri="{BB962C8B-B14F-4D97-AF65-F5344CB8AC3E}">
        <p14:creationId xmlns:p14="http://schemas.microsoft.com/office/powerpoint/2010/main" val="3219981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But, there is a problem here</a:t>
            </a:r>
          </a:p>
          <a:p>
            <a:r>
              <a:rPr lang="en-CA" dirty="0"/>
              <a:t>We have dedicated vertex and fragment processors, this can be a performance bottle neck</a:t>
            </a:r>
          </a:p>
          <a:p>
            <a:r>
              <a:rPr lang="en-CA" dirty="0"/>
              <a:t>If we have a lot of fragment processing, the vertex processors are idle, the reverse also holds</a:t>
            </a:r>
          </a:p>
          <a:p>
            <a:r>
              <a:rPr lang="en-CA" dirty="0"/>
              <a:t>There is no way to design the hardware that satisfies all applications</a:t>
            </a:r>
          </a:p>
          <a:p>
            <a:r>
              <a:rPr lang="en-CA" dirty="0"/>
              <a:t>Solution: one set of processors, can dynamically allocate them to where they are needed, all processors can handle all programs</a:t>
            </a:r>
          </a:p>
        </p:txBody>
      </p:sp>
    </p:spTree>
    <p:extLst>
      <p:ext uri="{BB962C8B-B14F-4D97-AF65-F5344CB8AC3E}">
        <p14:creationId xmlns:p14="http://schemas.microsoft.com/office/powerpoint/2010/main" val="4729476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data cycles through the GPU</a:t>
            </a:r>
          </a:p>
          <a:p>
            <a:r>
              <a:rPr lang="en-CA" dirty="0"/>
              <a:t>It starts with the vertex programs, the output is pumped back through the chip as input to the fragment programs</a:t>
            </a:r>
          </a:p>
          <a:p>
            <a:r>
              <a:rPr lang="en-CA" dirty="0"/>
              <a:t>We can now add other types of </a:t>
            </a:r>
            <a:r>
              <a:rPr lang="en-CA" dirty="0" err="1"/>
              <a:t>shaders</a:t>
            </a:r>
            <a:r>
              <a:rPr lang="en-CA" dirty="0"/>
              <a:t>, they all use the same silicon: geometry, tessellation, computation</a:t>
            </a:r>
          </a:p>
          <a:p>
            <a:r>
              <a:rPr lang="en-CA" dirty="0"/>
              <a:t>We could see more in the future</a:t>
            </a:r>
          </a:p>
          <a:p>
            <a:r>
              <a:rPr lang="en-CA" dirty="0"/>
              <a:t>This is the current state of the art in modern desktop architectures</a:t>
            </a:r>
          </a:p>
        </p:txBody>
      </p:sp>
    </p:spTree>
    <p:extLst>
      <p:ext uri="{BB962C8B-B14F-4D97-AF65-F5344CB8AC3E}">
        <p14:creationId xmlns:p14="http://schemas.microsoft.com/office/powerpoint/2010/main" val="1223200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CPUs directly work on data in registers, the memory system provides this data</a:t>
            </a:r>
          </a:p>
          <a:p>
            <a:r>
              <a:rPr lang="en-CA" dirty="0"/>
              <a:t>Registers work at the same speed as the CPU, no delay in accessing them</a:t>
            </a:r>
          </a:p>
          <a:p>
            <a:r>
              <a:rPr lang="en-CA" dirty="0"/>
              <a:t>The next level is the L1 cache, also works at CPU speed, small delay in accessing</a:t>
            </a:r>
          </a:p>
          <a:p>
            <a:r>
              <a:rPr lang="en-CA" dirty="0"/>
              <a:t>The next level is the L2 cache, this cache feeds the L1 cache, it is about an order of magnitude slower, but much larger</a:t>
            </a:r>
          </a:p>
          <a:p>
            <a:r>
              <a:rPr lang="en-CA" dirty="0"/>
              <a:t>Some systems have L3 caches, larger but slower</a:t>
            </a:r>
          </a:p>
          <a:p>
            <a:r>
              <a:rPr lang="en-CA" dirty="0"/>
              <a:t>Finally we have DRAM, very large and very slow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268970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following slide shows the architecture of the NVidia Pascal GP100(recent high end GPU)</a:t>
            </a:r>
          </a:p>
          <a:p>
            <a:r>
              <a:rPr lang="en-CA" dirty="0"/>
              <a:t>The bulk of this chip are the computational cores, 3840 of them</a:t>
            </a:r>
          </a:p>
          <a:p>
            <a:r>
              <a:rPr lang="en-CA" dirty="0"/>
              <a:t>How do we get this many cores on a chip, a CPU chip has at most 10?</a:t>
            </a:r>
          </a:p>
          <a:p>
            <a:r>
              <a:rPr lang="en-CA" dirty="0"/>
              <a:t>GPU cores are quite different, they are a SIMD architecture (Single Instruction Multiple Data)</a:t>
            </a:r>
          </a:p>
          <a:p>
            <a:r>
              <a:rPr lang="en-CA" dirty="0"/>
              <a:t>There is one instruction decode unit for a group of 32 cores, all the cores perform the same instruction in lock step</a:t>
            </a:r>
          </a:p>
        </p:txBody>
      </p:sp>
    </p:spTree>
    <p:extLst>
      <p:ext uri="{BB962C8B-B14F-4D97-AF65-F5344CB8AC3E}">
        <p14:creationId xmlns:p14="http://schemas.microsoft.com/office/powerpoint/2010/main" val="6875775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Pascal GP100 Architecture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9592" y="1988840"/>
            <a:ext cx="7081830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4641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Instruction decode on a CPU is very complicated, larger than the instruction execution part</a:t>
            </a:r>
          </a:p>
          <a:p>
            <a:r>
              <a:rPr lang="en-CA" dirty="0"/>
              <a:t>In a GPU this is simplified considerably, so instruction decode takes up much less room</a:t>
            </a:r>
          </a:p>
          <a:p>
            <a:r>
              <a:rPr lang="en-CA" dirty="0"/>
              <a:t>The emphasis is on the computational units</a:t>
            </a:r>
          </a:p>
          <a:p>
            <a:r>
              <a:rPr lang="en-CA" dirty="0"/>
              <a:t>The next slide show the GP100 SIMD unit, which is called a streaming multiprocessor, or SM</a:t>
            </a:r>
          </a:p>
          <a:p>
            <a:r>
              <a:rPr lang="en-CA" dirty="0"/>
              <a:t>The instruction decode is at the top of the chip, a relatively small area</a:t>
            </a:r>
          </a:p>
          <a:p>
            <a:r>
              <a:rPr lang="en-CA" dirty="0"/>
              <a:t>Most of the chip area is devoted to the computational elements</a:t>
            </a:r>
          </a:p>
        </p:txBody>
      </p:sp>
    </p:spTree>
    <p:extLst>
      <p:ext uri="{BB962C8B-B14F-4D97-AF65-F5344CB8AC3E}">
        <p14:creationId xmlns:p14="http://schemas.microsoft.com/office/powerpoint/2010/main" val="31165130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SIMD Processor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0200" y="1710531"/>
            <a:ext cx="59436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023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SM units in the GP100 have fewer cores than previous architectures, at least half the number</a:t>
            </a:r>
          </a:p>
          <a:p>
            <a:r>
              <a:rPr lang="en-CA" dirty="0"/>
              <a:t>But they have the same amount of memory, this gives each core more memory</a:t>
            </a:r>
          </a:p>
          <a:p>
            <a:r>
              <a:rPr lang="en-CA" dirty="0"/>
              <a:t>This translates into more local memory for our </a:t>
            </a:r>
            <a:r>
              <a:rPr lang="en-CA" dirty="0" err="1"/>
              <a:t>shader</a:t>
            </a:r>
            <a:r>
              <a:rPr lang="en-CA" dirty="0"/>
              <a:t> programs</a:t>
            </a:r>
          </a:p>
          <a:p>
            <a:r>
              <a:rPr lang="en-CA" dirty="0"/>
              <a:t>The GP100 organizes the SMs into 6 Graphics Processing Clusters, or GPCs, this is a new level of organization for NVidia chips</a:t>
            </a:r>
          </a:p>
        </p:txBody>
      </p:sp>
    </p:spTree>
    <p:extLst>
      <p:ext uri="{BB962C8B-B14F-4D97-AF65-F5344CB8AC3E}">
        <p14:creationId xmlns:p14="http://schemas.microsoft.com/office/powerpoint/2010/main" val="12726633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SIMD architecture has implications for how we program a GPU</a:t>
            </a:r>
          </a:p>
          <a:p>
            <a:r>
              <a:rPr lang="en-CA" dirty="0"/>
              <a:t>Many cores are executing the same instruction in parallel, this is okay for straight line code, but causes problems for control structures</a:t>
            </a:r>
          </a:p>
          <a:p>
            <a:r>
              <a:rPr lang="en-CA" dirty="0"/>
              <a:t>Example: if-then-else, each core will evaluate the condition, for some it will be true and for others it will be false</a:t>
            </a:r>
          </a:p>
          <a:p>
            <a:r>
              <a:rPr lang="en-CA" dirty="0"/>
              <a:t>Each of the cores is marked as true or false and then we execute both parts of the if statement</a:t>
            </a:r>
          </a:p>
        </p:txBody>
      </p:sp>
    </p:spTree>
    <p:extLst>
      <p:ext uri="{BB962C8B-B14F-4D97-AF65-F5344CB8AC3E}">
        <p14:creationId xmlns:p14="http://schemas.microsoft.com/office/powerpoint/2010/main" val="10717270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Start by executing the statements in the then part, only the cores marked true will execute these instructions</a:t>
            </a:r>
          </a:p>
          <a:p>
            <a:r>
              <a:rPr lang="en-CA" dirty="0"/>
              <a:t>Then execute the instructions in the else part, only the cores marked false will execute these instructions</a:t>
            </a:r>
          </a:p>
          <a:p>
            <a:r>
              <a:rPr lang="en-CA" dirty="0"/>
              <a:t>In general, half the cores will be idle during the execution of an if statement</a:t>
            </a:r>
          </a:p>
          <a:p>
            <a:r>
              <a:rPr lang="en-CA" dirty="0"/>
              <a:t>Long if statements can have a significant performance hit</a:t>
            </a:r>
          </a:p>
        </p:txBody>
      </p:sp>
    </p:spTree>
    <p:extLst>
      <p:ext uri="{BB962C8B-B14F-4D97-AF65-F5344CB8AC3E}">
        <p14:creationId xmlns:p14="http://schemas.microsoft.com/office/powerpoint/2010/main" val="41913311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Similar problems occur in loops</a:t>
            </a:r>
          </a:p>
          <a:p>
            <a:r>
              <a:rPr lang="en-CA" dirty="0"/>
              <a:t>Example: while loop, each core will evaluate the control expression, as long as one core has a true value the loop must be executed</a:t>
            </a:r>
          </a:p>
          <a:p>
            <a:r>
              <a:rPr lang="en-CA" dirty="0"/>
              <a:t>This can result in a large number of idle cores</a:t>
            </a:r>
          </a:p>
          <a:p>
            <a:r>
              <a:rPr lang="en-CA" dirty="0"/>
              <a:t>This is not a problem with for loops since there is a fixed number of iterations</a:t>
            </a:r>
          </a:p>
          <a:p>
            <a:r>
              <a:rPr lang="en-CA" dirty="0"/>
              <a:t>Need to keep this in mind when writing GPU programs, can have a significant impact on performance</a:t>
            </a:r>
          </a:p>
        </p:txBody>
      </p:sp>
    </p:spTree>
    <p:extLst>
      <p:ext uri="{BB962C8B-B14F-4D97-AF65-F5344CB8AC3E}">
        <p14:creationId xmlns:p14="http://schemas.microsoft.com/office/powerpoint/2010/main" val="12365886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NVidia GP100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GP100 introduces a new memory organization where the memory chips (actually the dies) are stack one on top of the other</a:t>
            </a:r>
          </a:p>
          <a:p>
            <a:r>
              <a:rPr lang="en-CA" dirty="0"/>
              <a:t>The dies in a stack are linked together by up to 5000 wires running between them</a:t>
            </a:r>
          </a:p>
          <a:p>
            <a:r>
              <a:rPr lang="en-CA" dirty="0"/>
              <a:t>Current system have 4 dies in each stack significantly increasing the memory bandwidth</a:t>
            </a:r>
          </a:p>
          <a:p>
            <a:r>
              <a:rPr lang="en-CA" dirty="0"/>
              <a:t>Going from 288 GB/s on previous architectures to 732 GB/s on the GP100</a:t>
            </a:r>
          </a:p>
        </p:txBody>
      </p:sp>
    </p:spTree>
    <p:extLst>
      <p:ext uri="{BB962C8B-B14F-4D97-AF65-F5344CB8AC3E}">
        <p14:creationId xmlns:p14="http://schemas.microsoft.com/office/powerpoint/2010/main" val="17121424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We are now beginning to see intermediate languages (similar to assembler)for GPUs, on both AMD and NVidia CPUs</a:t>
            </a:r>
          </a:p>
          <a:p>
            <a:r>
              <a:rPr lang="en-CA" dirty="0"/>
              <a:t>Motivated by computational use of GPUs, more on this later</a:t>
            </a:r>
          </a:p>
          <a:p>
            <a:r>
              <a:rPr lang="en-CA" dirty="0" err="1"/>
              <a:t>Vulkan</a:t>
            </a:r>
            <a:r>
              <a:rPr lang="en-CA" dirty="0"/>
              <a:t> – by default GPUs programmed in assembler</a:t>
            </a:r>
          </a:p>
          <a:p>
            <a:r>
              <a:rPr lang="en-CA" dirty="0"/>
              <a:t>Another turn of the wheel of reincarnation </a:t>
            </a:r>
          </a:p>
        </p:txBody>
      </p:sp>
    </p:spTree>
    <p:extLst>
      <p:ext uri="{BB962C8B-B14F-4D97-AF65-F5344CB8AC3E}">
        <p14:creationId xmlns:p14="http://schemas.microsoft.com/office/powerpoint/2010/main" val="2885627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Cache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L1 cache is typically 16 Kbytes, one for data and one for instructions</a:t>
            </a:r>
          </a:p>
          <a:p>
            <a:r>
              <a:rPr lang="en-CA" dirty="0"/>
              <a:t>L2 cache is typically 256 Kbytes, and L3 cache can be multiple Mbytes</a:t>
            </a:r>
          </a:p>
          <a:p>
            <a:r>
              <a:rPr lang="en-CA" dirty="0"/>
              <a:t>Organized as cache lines, 64 or 128 bytes of contiguous memory, transfer a cache line at a time</a:t>
            </a:r>
          </a:p>
          <a:p>
            <a:r>
              <a:rPr lang="en-CA" dirty="0"/>
              <a:t>Most data types are multiple bytes, so will be accessed together, want all of the value in the same cache line</a:t>
            </a:r>
          </a:p>
          <a:p>
            <a:r>
              <a:rPr lang="en-CA" dirty="0"/>
              <a:t>Cache is fast, but takes up a lot of space on a chip, can be as much as 50%</a:t>
            </a:r>
          </a:p>
        </p:txBody>
      </p:sp>
    </p:spTree>
    <p:extLst>
      <p:ext uri="{BB962C8B-B14F-4D97-AF65-F5344CB8AC3E}">
        <p14:creationId xmlns:p14="http://schemas.microsoft.com/office/powerpoint/2010/main" val="17005956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69446-A08A-43C1-BFB0-E6F0B1AFB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One More Crank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8BAA2-5246-4897-849E-DFEE35910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Turing architecture was introduced last summer, a significant evolution</a:t>
            </a:r>
          </a:p>
          <a:p>
            <a:r>
              <a:rPr lang="en-CA" dirty="0"/>
              <a:t>High level architecture of chip is on the next slide, looks somewhat similar to earlier GPUs</a:t>
            </a:r>
          </a:p>
          <a:p>
            <a:r>
              <a:rPr lang="en-CA" dirty="0"/>
              <a:t>The RTX 2080Ti has 6 GPCs, the RTX 2080 has 4 GPCs and the other models have 3 GPCs</a:t>
            </a:r>
          </a:p>
          <a:p>
            <a:r>
              <a:rPr lang="en-CA" dirty="0"/>
              <a:t>It is basically the same architecture it is just scaled for greater performance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181904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7E61D-72BD-4F67-83A0-66D399480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Turing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2A6471-A43A-46C2-888A-4FE60AD8EB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310" y="1600200"/>
            <a:ext cx="5411379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71842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B8803-8CDA-4AEE-9563-9E5605FC2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Turing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D7A6A-2D43-46F9-971B-C1E209D28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 Turing SM is shown in the next slide, there are several differences with previous designs:</a:t>
            </a:r>
          </a:p>
          <a:p>
            <a:pPr lvl="1"/>
            <a:r>
              <a:rPr lang="en-CA" sz="2400" dirty="0"/>
              <a:t>The floating point and integer units can work in parallel</a:t>
            </a:r>
          </a:p>
          <a:p>
            <a:pPr lvl="1"/>
            <a:r>
              <a:rPr lang="en-CA" sz="2400" dirty="0"/>
              <a:t>The tensor cores are used for machine learning, they are tuned to large matrix operations</a:t>
            </a:r>
          </a:p>
          <a:p>
            <a:pPr lvl="1"/>
            <a:r>
              <a:rPr lang="en-CA" sz="2400" dirty="0"/>
              <a:t>The RT core is used for ray tracing, it can do ray-triangle intersections and bounding volume hierarchies</a:t>
            </a:r>
          </a:p>
          <a:p>
            <a:pPr lvl="1"/>
            <a:r>
              <a:rPr lang="en-CA" sz="2400" dirty="0"/>
              <a:t>A program on an SM can spawn other programs, like starting a new process</a:t>
            </a:r>
          </a:p>
        </p:txBody>
      </p:sp>
    </p:spTree>
    <p:extLst>
      <p:ext uri="{BB962C8B-B14F-4D97-AF65-F5344CB8AC3E}">
        <p14:creationId xmlns:p14="http://schemas.microsoft.com/office/powerpoint/2010/main" val="31855579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D632E-72E8-4815-9B8E-A0A42F894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Turing SM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038630-C99A-4021-BFE1-C170B63E24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1237" y="1772816"/>
            <a:ext cx="2661526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8879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D6D10-F516-4E1C-B7FC-22DE76101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Turing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02340-7C1D-431B-8583-657F39A45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Putting different types of computations on the GPU, more specialized units</a:t>
            </a:r>
          </a:p>
          <a:p>
            <a:r>
              <a:rPr lang="en-CA" dirty="0"/>
              <a:t>Also the ability to launch programs</a:t>
            </a:r>
          </a:p>
          <a:p>
            <a:r>
              <a:rPr lang="en-CA" dirty="0"/>
              <a:t>Beginning to look like a CPU, not quite there yet</a:t>
            </a:r>
          </a:p>
          <a:p>
            <a:r>
              <a:rPr lang="en-CA" dirty="0"/>
              <a:t>When will we have a GPU that has its own CPU?</a:t>
            </a:r>
          </a:p>
          <a:p>
            <a:r>
              <a:rPr lang="en-CA" dirty="0"/>
              <a:t>This is the logical evolution and will turn everything upside-down, soon the GPU will need its own GPU</a:t>
            </a:r>
          </a:p>
        </p:txBody>
      </p:sp>
    </p:spTree>
    <p:extLst>
      <p:ext uri="{BB962C8B-B14F-4D97-AF65-F5344CB8AC3E}">
        <p14:creationId xmlns:p14="http://schemas.microsoft.com/office/powerpoint/2010/main" val="40887103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Tiled Architectures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This approach doesn’t work too well on mobile devices, where power is a concern</a:t>
            </a:r>
          </a:p>
          <a:p>
            <a:r>
              <a:rPr lang="en-CA" dirty="0"/>
              <a:t>Tendency to write the same location many times, too much access to DRAM - expensive</a:t>
            </a:r>
          </a:p>
          <a:p>
            <a:r>
              <a:rPr lang="en-CA" dirty="0"/>
              <a:t>Solution: divide the screen into a number of tiles, each tile is small enough to fit into on chip memory</a:t>
            </a:r>
          </a:p>
          <a:p>
            <a:r>
              <a:rPr lang="en-CA" dirty="0"/>
              <a:t>Sort the triangles into tiles, called binning, each triangle has a bit vector, identifies the tiles it appears in</a:t>
            </a:r>
          </a:p>
          <a:p>
            <a:r>
              <a:rPr lang="en-CA" dirty="0"/>
              <a:t>Process one tile at a time, run the complete pipeline on each triangle</a:t>
            </a:r>
          </a:p>
        </p:txBody>
      </p:sp>
    </p:spTree>
    <p:extLst>
      <p:ext uri="{BB962C8B-B14F-4D97-AF65-F5344CB8AC3E}">
        <p14:creationId xmlns:p14="http://schemas.microsoft.com/office/powerpoint/2010/main" val="18360579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Tiled Architectures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Once a tile is complete, the image is written to DRAM, thus only one expensive write instead of many</a:t>
            </a:r>
          </a:p>
          <a:p>
            <a:r>
              <a:rPr lang="en-CA" dirty="0"/>
              <a:t>Downside: each triangle may be processed many times, but this is done on chip, so it is fast</a:t>
            </a:r>
          </a:p>
          <a:p>
            <a:r>
              <a:rPr lang="en-CA" dirty="0"/>
              <a:t>In some cases triangles are sorted to optimize hidden surface</a:t>
            </a:r>
          </a:p>
          <a:p>
            <a:r>
              <a:rPr lang="en-CA" dirty="0"/>
              <a:t>Note: z-buffer kept on chip, no need to write it to DRAM</a:t>
            </a:r>
          </a:p>
        </p:txBody>
      </p:sp>
    </p:spTree>
    <p:extLst>
      <p:ext uri="{BB962C8B-B14F-4D97-AF65-F5344CB8AC3E}">
        <p14:creationId xmlns:p14="http://schemas.microsoft.com/office/powerpoint/2010/main" val="6506330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Displays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This is where all the fun is, largely ignored by graphics researchers until about 8 years ago</a:t>
            </a:r>
          </a:p>
          <a:p>
            <a:r>
              <a:rPr lang="en-CA" dirty="0"/>
              <a:t>Used to view monitors and projectors as black boxes, not very interesting, just used to display the results of our work</a:t>
            </a:r>
          </a:p>
          <a:p>
            <a:r>
              <a:rPr lang="en-CA" dirty="0"/>
              <a:t>Now we know that there are cool things inside of these boxes</a:t>
            </a:r>
          </a:p>
          <a:p>
            <a:r>
              <a:rPr lang="en-CA" dirty="0"/>
              <a:t>In particular Spatial Light Modulators (SLM)</a:t>
            </a:r>
          </a:p>
          <a:p>
            <a:r>
              <a:rPr lang="en-CA" dirty="0"/>
              <a:t>A SLM dynamically changes (modulates) the optical properties (light) of individual pixels (spatial)</a:t>
            </a:r>
          </a:p>
        </p:txBody>
      </p:sp>
    </p:spTree>
    <p:extLst>
      <p:ext uri="{BB962C8B-B14F-4D97-AF65-F5344CB8AC3E}">
        <p14:creationId xmlns:p14="http://schemas.microsoft.com/office/powerpoint/2010/main" val="71935737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Displays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There are many types of SLMs, we will look at only a small number, then how they can be used</a:t>
            </a:r>
          </a:p>
          <a:p>
            <a:r>
              <a:rPr lang="en-CA" dirty="0"/>
              <a:t>One of the most common is the LCD (liquid crystal)</a:t>
            </a:r>
          </a:p>
          <a:p>
            <a:r>
              <a:rPr lang="en-CA" dirty="0"/>
              <a:t>The structure of the a typical LCD panel is shown on the next slide</a:t>
            </a:r>
          </a:p>
          <a:p>
            <a:r>
              <a:rPr lang="en-CA" dirty="0"/>
              <a:t>LCDs work by changing the polarization of light, so we have polarizers on both sides of the panel</a:t>
            </a:r>
          </a:p>
          <a:p>
            <a:r>
              <a:rPr lang="en-CA" dirty="0"/>
              <a:t>The polarizers are thin sheets that pass light of only one polarity</a:t>
            </a:r>
          </a:p>
        </p:txBody>
      </p:sp>
    </p:spTree>
    <p:extLst>
      <p:ext uri="{BB962C8B-B14F-4D97-AF65-F5344CB8AC3E}">
        <p14:creationId xmlns:p14="http://schemas.microsoft.com/office/powerpoint/2010/main" val="17947652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LCD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282" y="1977989"/>
            <a:ext cx="5297435" cy="3770384"/>
          </a:xfrm>
        </p:spPr>
      </p:pic>
    </p:spTree>
    <p:extLst>
      <p:ext uri="{BB962C8B-B14F-4D97-AF65-F5344CB8AC3E}">
        <p14:creationId xmlns:p14="http://schemas.microsoft.com/office/powerpoint/2010/main" val="2810535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Most memory is DRAM, large and cheap, but not very fast</a:t>
            </a:r>
          </a:p>
          <a:p>
            <a:r>
              <a:rPr lang="en-CA" dirty="0"/>
              <a:t>Design is optimized for capacity and not speed</a:t>
            </a:r>
          </a:p>
          <a:p>
            <a:r>
              <a:rPr lang="en-CA" dirty="0"/>
              <a:t>A DRAM cell stores 1 bit, about the smallest thing we can design in VLSI, one transistor and one capacitor</a:t>
            </a:r>
          </a:p>
          <a:p>
            <a:r>
              <a:rPr lang="en-CA" dirty="0"/>
              <a:t>Can store a bit for 30 to 100 </a:t>
            </a:r>
            <a:r>
              <a:rPr lang="en-CA" dirty="0" err="1"/>
              <a:t>msec</a:t>
            </a:r>
            <a:r>
              <a:rPr lang="en-CA" dirty="0"/>
              <a:t>, must be refreshed regularly</a:t>
            </a:r>
          </a:p>
          <a:p>
            <a:r>
              <a:rPr lang="en-CA" dirty="0"/>
              <a:t>Chip organized as a 2D array of cells, retrieve a row at a time, stored in a fast row buffer on the chip</a:t>
            </a:r>
          </a:p>
          <a:p>
            <a:r>
              <a:rPr lang="en-CA" dirty="0"/>
              <a:t>Adjacent bits can be retrieved quickly</a:t>
            </a:r>
          </a:p>
        </p:txBody>
      </p:sp>
    </p:spTree>
    <p:extLst>
      <p:ext uri="{BB962C8B-B14F-4D97-AF65-F5344CB8AC3E}">
        <p14:creationId xmlns:p14="http://schemas.microsoft.com/office/powerpoint/2010/main" val="9108950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LCD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What’s polarity?</a:t>
            </a:r>
          </a:p>
          <a:p>
            <a:r>
              <a:rPr lang="en-CA" dirty="0"/>
              <a:t>Light can be viewed as a wave (it can also be viewed as a particle), so think of a sine wave traveling through 3D space</a:t>
            </a:r>
          </a:p>
          <a:p>
            <a:r>
              <a:rPr lang="en-CA" dirty="0"/>
              <a:t>The wave travels in a straight line, but the vibrations could be about any angle around this line</a:t>
            </a:r>
          </a:p>
          <a:p>
            <a:r>
              <a:rPr lang="en-CA" dirty="0"/>
              <a:t>The next slide shows two possible vibration angles</a:t>
            </a:r>
          </a:p>
          <a:p>
            <a:r>
              <a:rPr lang="en-CA" dirty="0"/>
              <a:t>In polarized light all the waves have the same angle</a:t>
            </a:r>
          </a:p>
          <a:p>
            <a:r>
              <a:rPr lang="en-CA" dirty="0"/>
              <a:t>If we only have the blue wave in the following slide we have polarized light</a:t>
            </a:r>
          </a:p>
        </p:txBody>
      </p:sp>
    </p:spTree>
    <p:extLst>
      <p:ext uri="{BB962C8B-B14F-4D97-AF65-F5344CB8AC3E}">
        <p14:creationId xmlns:p14="http://schemas.microsoft.com/office/powerpoint/2010/main" val="16617932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LCD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359" y="2418426"/>
            <a:ext cx="4843282" cy="2889510"/>
          </a:xfrm>
        </p:spPr>
      </p:pic>
    </p:spTree>
    <p:extLst>
      <p:ext uri="{BB962C8B-B14F-4D97-AF65-F5344CB8AC3E}">
        <p14:creationId xmlns:p14="http://schemas.microsoft.com/office/powerpoint/2010/main" val="365934441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LCD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This is linear polarization, which is the simplest kind</a:t>
            </a:r>
          </a:p>
          <a:p>
            <a:r>
              <a:rPr lang="en-CA" dirty="0"/>
              <a:t>A polarizer is used to select light with a particular polarization, see the next slide</a:t>
            </a:r>
          </a:p>
          <a:p>
            <a:r>
              <a:rPr lang="en-CA" dirty="0"/>
              <a:t>We can also have optical elements that shift the polarization</a:t>
            </a:r>
          </a:p>
          <a:p>
            <a:r>
              <a:rPr lang="en-CA" dirty="0"/>
              <a:t>Liquid crystals are long molecules that can be aligned by applying a voltage to them, when this occurs their optical properties change</a:t>
            </a:r>
          </a:p>
          <a:p>
            <a:r>
              <a:rPr lang="en-CA" dirty="0"/>
              <a:t>They are arranged in small cells, with three cells for each colour pixel</a:t>
            </a:r>
          </a:p>
        </p:txBody>
      </p:sp>
    </p:spTree>
    <p:extLst>
      <p:ext uri="{BB962C8B-B14F-4D97-AF65-F5344CB8AC3E}">
        <p14:creationId xmlns:p14="http://schemas.microsoft.com/office/powerpoint/2010/main" val="31509692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LCD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33" y="2185254"/>
            <a:ext cx="6903734" cy="3355855"/>
          </a:xfrm>
        </p:spPr>
      </p:pic>
    </p:spTree>
    <p:extLst>
      <p:ext uri="{BB962C8B-B14F-4D97-AF65-F5344CB8AC3E}">
        <p14:creationId xmlns:p14="http://schemas.microsoft.com/office/powerpoint/2010/main" val="406778521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LCD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behavior of an individual LCD cell is shown in the next slide</a:t>
            </a:r>
          </a:p>
          <a:p>
            <a:r>
              <a:rPr lang="en-CA" dirty="0"/>
              <a:t>On the left a positive voltage is applied to the top layer and light is blocked</a:t>
            </a:r>
          </a:p>
          <a:p>
            <a:r>
              <a:rPr lang="en-CA" dirty="0"/>
              <a:t>On the right light passes through the cell, but its polarization is changed</a:t>
            </a:r>
          </a:p>
          <a:p>
            <a:r>
              <a:rPr lang="en-CA" dirty="0"/>
              <a:t>In this mode the LCD is basically transparent</a:t>
            </a:r>
          </a:p>
          <a:p>
            <a:r>
              <a:rPr lang="en-CA" dirty="0"/>
              <a:t>In between we get various levels of transparency, which can be achieved in several ways</a:t>
            </a:r>
          </a:p>
        </p:txBody>
      </p:sp>
    </p:spTree>
    <p:extLst>
      <p:ext uri="{BB962C8B-B14F-4D97-AF65-F5344CB8AC3E}">
        <p14:creationId xmlns:p14="http://schemas.microsoft.com/office/powerpoint/2010/main" val="415222883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LCD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159" y="2305650"/>
            <a:ext cx="4995682" cy="3115062"/>
          </a:xfrm>
        </p:spPr>
      </p:pic>
    </p:spTree>
    <p:extLst>
      <p:ext uri="{BB962C8B-B14F-4D97-AF65-F5344CB8AC3E}">
        <p14:creationId xmlns:p14="http://schemas.microsoft.com/office/powerpoint/2010/main" val="251472887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LCD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So far we can’t see anything</a:t>
            </a:r>
          </a:p>
          <a:p>
            <a:r>
              <a:rPr lang="en-CA" dirty="0"/>
              <a:t>An LCD display has a backlight that provides the light required to see what is on the LCD</a:t>
            </a:r>
          </a:p>
          <a:p>
            <a:r>
              <a:rPr lang="en-CA" dirty="0"/>
              <a:t>Originally the backlights where florescent, but they are now mainly LED</a:t>
            </a:r>
          </a:p>
          <a:p>
            <a:r>
              <a:rPr lang="en-CA" dirty="0"/>
              <a:t>The light should be as even as possible to avoid intensity variations across the display</a:t>
            </a:r>
          </a:p>
          <a:p>
            <a:r>
              <a:rPr lang="en-CA" dirty="0"/>
              <a:t>The fun starts when we use more than one LCD panel</a:t>
            </a:r>
          </a:p>
          <a:p>
            <a:r>
              <a:rPr lang="en-CA" dirty="0"/>
              <a:t>Each panel can do 256 levels of red, green and blue</a:t>
            </a:r>
          </a:p>
        </p:txBody>
      </p:sp>
    </p:spTree>
    <p:extLst>
      <p:ext uri="{BB962C8B-B14F-4D97-AF65-F5344CB8AC3E}">
        <p14:creationId xmlns:p14="http://schemas.microsoft.com/office/powerpoint/2010/main" val="37110585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LCD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If we stack two panels their images are multiplied</a:t>
            </a:r>
          </a:p>
          <a:p>
            <a:r>
              <a:rPr lang="en-CA" dirty="0"/>
              <a:t>This gives us 256*256 = 65,536 levels for each of red, green and blue</a:t>
            </a:r>
          </a:p>
          <a:p>
            <a:r>
              <a:rPr lang="en-CA" dirty="0"/>
              <a:t>This is called a High Dynamic Range (HDR) display</a:t>
            </a:r>
          </a:p>
          <a:p>
            <a:r>
              <a:rPr lang="en-CA" dirty="0"/>
              <a:t>The bottom panel becomes a pixel accurate variable backlight</a:t>
            </a:r>
          </a:p>
          <a:p>
            <a:r>
              <a:rPr lang="en-CA" dirty="0"/>
              <a:t>An LCD is called a </a:t>
            </a:r>
            <a:r>
              <a:rPr lang="en-CA" dirty="0" err="1"/>
              <a:t>transmissive</a:t>
            </a:r>
            <a:r>
              <a:rPr lang="en-CA" dirty="0"/>
              <a:t> SLM, since it modifies the light that passes through it</a:t>
            </a:r>
          </a:p>
        </p:txBody>
      </p:sp>
    </p:spTree>
    <p:extLst>
      <p:ext uri="{BB962C8B-B14F-4D97-AF65-F5344CB8AC3E}">
        <p14:creationId xmlns:p14="http://schemas.microsoft.com/office/powerpoint/2010/main" val="337203138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Reflective Displays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LCDs change the light that is transmitted through them, we can also change the light that is reflected off an SLM</a:t>
            </a:r>
          </a:p>
          <a:p>
            <a:r>
              <a:rPr lang="en-CA" dirty="0"/>
              <a:t>Look at two common technologies</a:t>
            </a:r>
          </a:p>
          <a:p>
            <a:r>
              <a:rPr lang="en-CA" dirty="0" err="1"/>
              <a:t>LCoS</a:t>
            </a:r>
            <a:r>
              <a:rPr lang="en-CA" dirty="0"/>
              <a:t> (liquid crystal on silicon) is based on applying a coating of liquid crystal on top of a CMOS chip</a:t>
            </a:r>
          </a:p>
          <a:p>
            <a:r>
              <a:rPr lang="en-CA" dirty="0"/>
              <a:t>A reflective surface is placed on top of the CMOS layer and below the liquid crystal</a:t>
            </a:r>
          </a:p>
          <a:p>
            <a:r>
              <a:rPr lang="en-CA" dirty="0"/>
              <a:t>Charges applied to the liquid crystal are used to change its polarizing properties, and thus whether light is reflected</a:t>
            </a:r>
          </a:p>
        </p:txBody>
      </p:sp>
    </p:spTree>
    <p:extLst>
      <p:ext uri="{BB962C8B-B14F-4D97-AF65-F5344CB8AC3E}">
        <p14:creationId xmlns:p14="http://schemas.microsoft.com/office/powerpoint/2010/main" val="303426104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LCoS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319" y="2404710"/>
            <a:ext cx="4721362" cy="2916942"/>
          </a:xfrm>
        </p:spPr>
      </p:pic>
    </p:spTree>
    <p:extLst>
      <p:ext uri="{BB962C8B-B14F-4D97-AF65-F5344CB8AC3E}">
        <p14:creationId xmlns:p14="http://schemas.microsoft.com/office/powerpoint/2010/main" val="1221236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DRAM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8482" y="2348880"/>
            <a:ext cx="6070208" cy="2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57687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LCoS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This removes the need for a backlight</a:t>
            </a:r>
          </a:p>
          <a:p>
            <a:r>
              <a:rPr lang="en-CA" dirty="0"/>
              <a:t>It can also have smaller pixels, which can be used for higher resolution or smaller displays</a:t>
            </a:r>
          </a:p>
          <a:p>
            <a:r>
              <a:rPr lang="en-CA" dirty="0"/>
              <a:t>F-</a:t>
            </a:r>
            <a:r>
              <a:rPr lang="en-CA" dirty="0" err="1"/>
              <a:t>LCoS</a:t>
            </a:r>
            <a:r>
              <a:rPr lang="en-CA" dirty="0"/>
              <a:t> (Ferroelectric </a:t>
            </a:r>
            <a:r>
              <a:rPr lang="en-CA" dirty="0" err="1"/>
              <a:t>LCoS</a:t>
            </a:r>
            <a:r>
              <a:rPr lang="en-CA" dirty="0"/>
              <a:t>) can produce pixels smaller than 8 </a:t>
            </a:r>
            <a:r>
              <a:rPr lang="el-GR" dirty="0"/>
              <a:t>μ</a:t>
            </a:r>
            <a:r>
              <a:rPr lang="en-CA" dirty="0"/>
              <a:t>m, these displays are used in head-mounted displays</a:t>
            </a:r>
          </a:p>
          <a:p>
            <a:r>
              <a:rPr lang="en-CA" dirty="0"/>
              <a:t>Can </a:t>
            </a:r>
            <a:r>
              <a:rPr lang="en-CA"/>
              <a:t>have full </a:t>
            </a:r>
            <a:r>
              <a:rPr lang="en-CA" dirty="0"/>
              <a:t>HD in a 1” display</a:t>
            </a:r>
          </a:p>
          <a:p>
            <a:r>
              <a:rPr lang="en-CA" dirty="0" err="1"/>
              <a:t>LCoS</a:t>
            </a:r>
            <a:r>
              <a:rPr lang="en-CA" dirty="0"/>
              <a:t> is also used in projectors as shown on the next slide</a:t>
            </a:r>
          </a:p>
        </p:txBody>
      </p:sp>
    </p:spTree>
    <p:extLst>
      <p:ext uri="{BB962C8B-B14F-4D97-AF65-F5344CB8AC3E}">
        <p14:creationId xmlns:p14="http://schemas.microsoft.com/office/powerpoint/2010/main" val="20662443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LCoS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032" y="2212686"/>
            <a:ext cx="3995936" cy="3300991"/>
          </a:xfrm>
        </p:spPr>
      </p:pic>
    </p:spTree>
    <p:extLst>
      <p:ext uri="{BB962C8B-B14F-4D97-AF65-F5344CB8AC3E}">
        <p14:creationId xmlns:p14="http://schemas.microsoft.com/office/powerpoint/2010/main" val="183225299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Digital </a:t>
            </a:r>
            <a:r>
              <a:rPr lang="en-CA" dirty="0" err="1"/>
              <a:t>micromirror</a:t>
            </a:r>
            <a:r>
              <a:rPr lang="en-CA" dirty="0"/>
              <a:t> devices (DMD) are based on fabricating very small mirrors on a silicon chip</a:t>
            </a:r>
          </a:p>
          <a:p>
            <a:r>
              <a:rPr lang="en-CA" dirty="0"/>
              <a:t>These mirrors can move using silicon hinges and springs, see the next slide</a:t>
            </a:r>
          </a:p>
          <a:p>
            <a:r>
              <a:rPr lang="en-CA" dirty="0"/>
              <a:t>In one configuration the mirror reflects light towards the viewer and in the other the light is reflected away from the viewer, this gives basically a binary signal</a:t>
            </a:r>
          </a:p>
          <a:p>
            <a:r>
              <a:rPr lang="en-CA" dirty="0"/>
              <a:t>We can get grey levels by controlling the amount of time the mirror points towards the viewer</a:t>
            </a:r>
          </a:p>
          <a:p>
            <a:r>
              <a:rPr lang="en-CA" dirty="0"/>
              <a:t>If it is only half a pixel time we can get half intensity</a:t>
            </a:r>
          </a:p>
        </p:txBody>
      </p:sp>
    </p:spTree>
    <p:extLst>
      <p:ext uri="{BB962C8B-B14F-4D97-AF65-F5344CB8AC3E}">
        <p14:creationId xmlns:p14="http://schemas.microsoft.com/office/powerpoint/2010/main" val="270690324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DMD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468" y="1600200"/>
            <a:ext cx="6019064" cy="4525963"/>
          </a:xfrm>
        </p:spPr>
      </p:pic>
    </p:spTree>
    <p:extLst>
      <p:ext uri="{BB962C8B-B14F-4D97-AF65-F5344CB8AC3E}">
        <p14:creationId xmlns:p14="http://schemas.microsoft.com/office/powerpoint/2010/main" val="171188848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DMDs switch very quickly, much faster the LCDs</a:t>
            </a:r>
          </a:p>
          <a:p>
            <a:r>
              <a:rPr lang="en-CA" dirty="0"/>
              <a:t>They are also very efficient, since there is very little light loss in the reflection, can be used for very bright projectors</a:t>
            </a:r>
          </a:p>
          <a:p>
            <a:r>
              <a:rPr lang="en-CA" dirty="0"/>
              <a:t>The main use of DMDs is in projectors</a:t>
            </a:r>
          </a:p>
          <a:p>
            <a:r>
              <a:rPr lang="en-CA" dirty="0"/>
              <a:t>At the low end a single DMD can produce colour by sequentially displaying red, green and blue images</a:t>
            </a:r>
          </a:p>
          <a:p>
            <a:r>
              <a:rPr lang="en-CA" dirty="0"/>
              <a:t>Even low end DMDs operate at over 200Hz, so this works okay</a:t>
            </a:r>
          </a:p>
        </p:txBody>
      </p:sp>
    </p:spTree>
    <p:extLst>
      <p:ext uri="{BB962C8B-B14F-4D97-AF65-F5344CB8AC3E}">
        <p14:creationId xmlns:p14="http://schemas.microsoft.com/office/powerpoint/2010/main" val="326592222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DMD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High end projectors use three DMDs and then optical elements to combine the three images</a:t>
            </a:r>
          </a:p>
          <a:p>
            <a:r>
              <a:rPr lang="en-CA" dirty="0"/>
              <a:t>This is the technology that is now used in movie theatres</a:t>
            </a:r>
          </a:p>
          <a:p>
            <a:r>
              <a:rPr lang="en-CA" dirty="0"/>
              <a:t>They are sometimes called DLP projectors, it’s the same technology</a:t>
            </a:r>
          </a:p>
          <a:p>
            <a:r>
              <a:rPr lang="en-CA" dirty="0"/>
              <a:t>Texas Instruments developed DMD and until recently this was patented, which kept the cost high</a:t>
            </a:r>
          </a:p>
        </p:txBody>
      </p:sp>
    </p:spTree>
    <p:extLst>
      <p:ext uri="{BB962C8B-B14F-4D97-AF65-F5344CB8AC3E}">
        <p14:creationId xmlns:p14="http://schemas.microsoft.com/office/powerpoint/2010/main" val="1830121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Surveyed the main hardware components that impact graphics</a:t>
            </a:r>
          </a:p>
          <a:p>
            <a:r>
              <a:rPr lang="en-CA" dirty="0"/>
              <a:t>Examined GPU architectures and display technologies</a:t>
            </a:r>
          </a:p>
          <a:p>
            <a:r>
              <a:rPr lang="en-CA" dirty="0"/>
              <a:t>If there is time later in the course we will examine how these technologies are used to build </a:t>
            </a:r>
            <a:r>
              <a:rPr lang="en-CA"/>
              <a:t>interesting devices</a:t>
            </a:r>
            <a:endParaRPr lang="en-CA" dirty="0"/>
          </a:p>
          <a:p>
            <a:r>
              <a:rPr lang="en-CA" dirty="0"/>
              <a:t>Need to know more about rendering before we can look at them</a:t>
            </a:r>
          </a:p>
        </p:txBody>
      </p:sp>
    </p:spTree>
    <p:extLst>
      <p:ext uri="{BB962C8B-B14F-4D97-AF65-F5344CB8AC3E}">
        <p14:creationId xmlns:p14="http://schemas.microsoft.com/office/powerpoint/2010/main" val="2063082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Reading a cell destroys its value, contents of the row buffer must be written back to the memory array</a:t>
            </a:r>
          </a:p>
          <a:p>
            <a:r>
              <a:rPr lang="en-CA" dirty="0"/>
              <a:t>DRAM designed to feed cache, not to access individual locations</a:t>
            </a:r>
          </a:p>
          <a:p>
            <a:r>
              <a:rPr lang="en-CA" dirty="0"/>
              <a:t>First read takes a long time, subsequent reads in the same row are much faster, could be 10x faster</a:t>
            </a:r>
          </a:p>
          <a:p>
            <a:r>
              <a:rPr lang="en-CA" dirty="0"/>
              <a:t>Don’t want to jump all over DRAM, this is very slow</a:t>
            </a:r>
          </a:p>
        </p:txBody>
      </p:sp>
    </p:spTree>
    <p:extLst>
      <p:ext uri="{BB962C8B-B14F-4D97-AF65-F5344CB8AC3E}">
        <p14:creationId xmlns:p14="http://schemas.microsoft.com/office/powerpoint/2010/main" val="3847277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Lesson:</a:t>
            </a:r>
          </a:p>
          <a:p>
            <a:pPr lvl="1"/>
            <a:r>
              <a:rPr lang="en-CA" sz="2400" dirty="0"/>
              <a:t>Avoid referencing DRAM</a:t>
            </a:r>
          </a:p>
          <a:p>
            <a:pPr lvl="1"/>
            <a:r>
              <a:rPr lang="en-CA" sz="2400" dirty="0"/>
              <a:t>When you do, reference contiguous locations</a:t>
            </a:r>
          </a:p>
          <a:p>
            <a:pPr lvl="1"/>
            <a:r>
              <a:rPr lang="en-CA" sz="2400" dirty="0"/>
              <a:t>Align data to cache lines</a:t>
            </a:r>
          </a:p>
          <a:p>
            <a:r>
              <a:rPr lang="en-CA" dirty="0"/>
              <a:t>Example:</a:t>
            </a:r>
          </a:p>
          <a:p>
            <a:pPr marL="400050" lvl="1" indent="0">
              <a:buNone/>
            </a:pPr>
            <a:r>
              <a:rPr lang="en-CA" sz="2400" dirty="0"/>
              <a:t>for(</a:t>
            </a:r>
            <a:r>
              <a:rPr lang="en-CA" sz="2400" dirty="0" err="1"/>
              <a:t>i</a:t>
            </a:r>
            <a:r>
              <a:rPr lang="en-CA" sz="2400" dirty="0"/>
              <a:t>=0; </a:t>
            </a:r>
            <a:r>
              <a:rPr lang="en-CA" sz="2400" dirty="0" err="1"/>
              <a:t>i</a:t>
            </a:r>
            <a:r>
              <a:rPr lang="en-CA" sz="2400" dirty="0"/>
              <a:t>&lt;N; </a:t>
            </a:r>
            <a:r>
              <a:rPr lang="en-CA" sz="2400" dirty="0" err="1"/>
              <a:t>i</a:t>
            </a:r>
            <a:r>
              <a:rPr lang="en-CA" sz="2400" dirty="0"/>
              <a:t>++)</a:t>
            </a:r>
          </a:p>
          <a:p>
            <a:pPr marL="400050" lvl="1" indent="0">
              <a:buNone/>
            </a:pPr>
            <a:r>
              <a:rPr lang="en-CA" sz="2400" dirty="0"/>
              <a:t>	for(j=0; j&lt;M; j++) </a:t>
            </a:r>
          </a:p>
          <a:p>
            <a:pPr marL="400050" lvl="1" indent="0">
              <a:buNone/>
            </a:pPr>
            <a:r>
              <a:rPr lang="en-CA" sz="2400" dirty="0"/>
              <a:t>		a[</a:t>
            </a:r>
            <a:r>
              <a:rPr lang="en-CA" sz="2400" dirty="0" err="1"/>
              <a:t>i</a:t>
            </a:r>
            <a:r>
              <a:rPr lang="en-CA" sz="2400" dirty="0"/>
              <a:t>][j] = b[</a:t>
            </a:r>
            <a:r>
              <a:rPr lang="en-CA" sz="2400" dirty="0" err="1"/>
              <a:t>i</a:t>
            </a:r>
            <a:r>
              <a:rPr lang="en-CA" sz="2400" dirty="0"/>
              <a:t>][j]*c[</a:t>
            </a:r>
            <a:r>
              <a:rPr lang="en-CA" sz="2400" dirty="0" err="1"/>
              <a:t>i</a:t>
            </a:r>
            <a:r>
              <a:rPr lang="en-CA" sz="2400" dirty="0"/>
              <a:t>][j]</a:t>
            </a:r>
          </a:p>
          <a:p>
            <a:r>
              <a:rPr lang="en-CA" dirty="0"/>
              <a:t>This makes good use of memory, changing the subscript order will be much worse</a:t>
            </a:r>
          </a:p>
          <a:p>
            <a:r>
              <a:rPr lang="en-CA" dirty="0"/>
              <a:t>When in doubt trying changing the order</a:t>
            </a:r>
          </a:p>
        </p:txBody>
      </p:sp>
    </p:spTree>
    <p:extLst>
      <p:ext uri="{BB962C8B-B14F-4D97-AF65-F5344CB8AC3E}">
        <p14:creationId xmlns:p14="http://schemas.microsoft.com/office/powerpoint/2010/main" val="19726914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Introduction</Template>
  <TotalTime>3140</TotalTime>
  <Words>4082</Words>
  <Application>Microsoft Office PowerPoint</Application>
  <PresentationFormat>On-screen Show (4:3)</PresentationFormat>
  <Paragraphs>385</Paragraphs>
  <Slides>76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1" baseType="lpstr">
      <vt:lpstr>Arial</vt:lpstr>
      <vt:lpstr>Century Gothic</vt:lpstr>
      <vt:lpstr>Courier New</vt:lpstr>
      <vt:lpstr>Palatino Linotype</vt:lpstr>
      <vt:lpstr>Executive</vt:lpstr>
      <vt:lpstr>CSCI 4110 Graphics Hardware Part One</vt:lpstr>
      <vt:lpstr>Introduction</vt:lpstr>
      <vt:lpstr>Architecture</vt:lpstr>
      <vt:lpstr>Memory</vt:lpstr>
      <vt:lpstr>Cache</vt:lpstr>
      <vt:lpstr>DRAM</vt:lpstr>
      <vt:lpstr>DRAM</vt:lpstr>
      <vt:lpstr>DRAM</vt:lpstr>
      <vt:lpstr>Memory</vt:lpstr>
      <vt:lpstr>Memory</vt:lpstr>
      <vt:lpstr>CPU</vt:lpstr>
      <vt:lpstr>CPU</vt:lpstr>
      <vt:lpstr>CPU – Intel i7</vt:lpstr>
      <vt:lpstr>CPU</vt:lpstr>
      <vt:lpstr>CPU</vt:lpstr>
      <vt:lpstr>CPU</vt:lpstr>
      <vt:lpstr>Graphics Card</vt:lpstr>
      <vt:lpstr>Graphics Card</vt:lpstr>
      <vt:lpstr>Bus Interface</vt:lpstr>
      <vt:lpstr>NVidia Tegra K1</vt:lpstr>
      <vt:lpstr>DRAM</vt:lpstr>
      <vt:lpstr>DRAM</vt:lpstr>
      <vt:lpstr>Video</vt:lpstr>
      <vt:lpstr>Video</vt:lpstr>
      <vt:lpstr>Video</vt:lpstr>
      <vt:lpstr>DVI Connectors</vt:lpstr>
      <vt:lpstr>Video</vt:lpstr>
      <vt:lpstr>Video</vt:lpstr>
      <vt:lpstr>GPU</vt:lpstr>
      <vt:lpstr>GPU</vt:lpstr>
      <vt:lpstr>SGI</vt:lpstr>
      <vt:lpstr>NVidia</vt:lpstr>
      <vt:lpstr>SGI Onyx</vt:lpstr>
      <vt:lpstr>NVidia</vt:lpstr>
      <vt:lpstr>GPU</vt:lpstr>
      <vt:lpstr>GPU- Early 2000s</vt:lpstr>
      <vt:lpstr>GPU</vt:lpstr>
      <vt:lpstr>GPU</vt:lpstr>
      <vt:lpstr>GPU</vt:lpstr>
      <vt:lpstr>GPU</vt:lpstr>
      <vt:lpstr>Pascal GP100 Architecture</vt:lpstr>
      <vt:lpstr>SIMD</vt:lpstr>
      <vt:lpstr>SIMD Processor</vt:lpstr>
      <vt:lpstr>SIMD</vt:lpstr>
      <vt:lpstr>SIMD</vt:lpstr>
      <vt:lpstr>SIMD</vt:lpstr>
      <vt:lpstr>SIMD</vt:lpstr>
      <vt:lpstr>NVidia GP100</vt:lpstr>
      <vt:lpstr>Aside</vt:lpstr>
      <vt:lpstr>One More Crank</vt:lpstr>
      <vt:lpstr>Turing Architecture</vt:lpstr>
      <vt:lpstr>Turing Architecture</vt:lpstr>
      <vt:lpstr>Turing SM</vt:lpstr>
      <vt:lpstr>Turing Architecture</vt:lpstr>
      <vt:lpstr>Tiled Architectures</vt:lpstr>
      <vt:lpstr>Tiled Architectures</vt:lpstr>
      <vt:lpstr>Displays</vt:lpstr>
      <vt:lpstr>Displays</vt:lpstr>
      <vt:lpstr>LCD</vt:lpstr>
      <vt:lpstr>LCD</vt:lpstr>
      <vt:lpstr>LCD</vt:lpstr>
      <vt:lpstr>LCD</vt:lpstr>
      <vt:lpstr>LCD</vt:lpstr>
      <vt:lpstr>LCD</vt:lpstr>
      <vt:lpstr>LCD</vt:lpstr>
      <vt:lpstr>LCD</vt:lpstr>
      <vt:lpstr>LCD</vt:lpstr>
      <vt:lpstr>Reflective Displays</vt:lpstr>
      <vt:lpstr>LCoS</vt:lpstr>
      <vt:lpstr>LCoS</vt:lpstr>
      <vt:lpstr>LCoS</vt:lpstr>
      <vt:lpstr>DMD</vt:lpstr>
      <vt:lpstr>DMD</vt:lpstr>
      <vt:lpstr>DMD</vt:lpstr>
      <vt:lpstr>DMD</vt:lpstr>
      <vt:lpstr>Summary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4110 Graphics Hardware</dc:title>
  <dc:creator>Mark</dc:creator>
  <cp:lastModifiedBy>Mark Green</cp:lastModifiedBy>
  <cp:revision>88</cp:revision>
  <dcterms:created xsi:type="dcterms:W3CDTF">2014-08-31T19:37:27Z</dcterms:created>
  <dcterms:modified xsi:type="dcterms:W3CDTF">2019-09-10T01:32:18Z</dcterms:modified>
</cp:coreProperties>
</file>

<file path=docProps/thumbnail.jpeg>
</file>